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ctiveX/activeX1.xml" ContentType="application/vnd.ms-office.activeX+xml"/>
  <Override PartName="/ppt/activeX/activeX2.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7" r:id="rId2"/>
    <p:sldId id="260" r:id="rId3"/>
    <p:sldId id="259" r:id="rId4"/>
    <p:sldId id="261" r:id="rId5"/>
    <p:sldId id="371" r:id="rId6"/>
    <p:sldId id="372" r:id="rId7"/>
    <p:sldId id="373" r:id="rId8"/>
    <p:sldId id="347" r:id="rId9"/>
    <p:sldId id="374" r:id="rId10"/>
    <p:sldId id="375" r:id="rId11"/>
    <p:sldId id="376" r:id="rId12"/>
    <p:sldId id="377" r:id="rId13"/>
    <p:sldId id="378" r:id="rId14"/>
    <p:sldId id="379" r:id="rId15"/>
    <p:sldId id="292" r:id="rId16"/>
    <p:sldId id="368" r:id="rId17"/>
    <p:sldId id="369" r:id="rId18"/>
    <p:sldId id="370" r:id="rId19"/>
    <p:sldId id="300" r:id="rId20"/>
    <p:sldId id="305" r:id="rId21"/>
    <p:sldId id="306" r:id="rId22"/>
    <p:sldId id="380" r:id="rId23"/>
    <p:sldId id="382" r:id="rId24"/>
    <p:sldId id="348" r:id="rId25"/>
    <p:sldId id="307" r:id="rId26"/>
    <p:sldId id="263" r:id="rId27"/>
    <p:sldId id="349" r:id="rId28"/>
    <p:sldId id="264" r:id="rId29"/>
    <p:sldId id="350" r:id="rId30"/>
    <p:sldId id="351" r:id="rId31"/>
    <p:sldId id="352" r:id="rId32"/>
    <p:sldId id="353" r:id="rId33"/>
    <p:sldId id="354" r:id="rId34"/>
    <p:sldId id="356" r:id="rId35"/>
    <p:sldId id="355" r:id="rId36"/>
    <p:sldId id="272" r:id="rId37"/>
    <p:sldId id="337" r:id="rId38"/>
    <p:sldId id="274" r:id="rId39"/>
    <p:sldId id="275" r:id="rId40"/>
    <p:sldId id="277" r:id="rId41"/>
    <p:sldId id="278" r:id="rId42"/>
    <p:sldId id="281" r:id="rId43"/>
    <p:sldId id="358" r:id="rId44"/>
    <p:sldId id="357" r:id="rId45"/>
    <p:sldId id="391" r:id="rId46"/>
    <p:sldId id="392" r:id="rId47"/>
    <p:sldId id="393" r:id="rId48"/>
    <p:sldId id="394"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1398" y="-90"/>
      </p:cViewPr>
      <p:guideLst>
        <p:guide orient="horz" pos="2160"/>
        <p:guide pos="2880"/>
      </p:guideLst>
    </p:cSldViewPr>
  </p:slideViewPr>
  <p:notesTextViewPr>
    <p:cViewPr>
      <p:scale>
        <a:sx n="1" d="1"/>
        <a:sy n="1" d="1"/>
      </p:scale>
      <p:origin x="0" y="0"/>
    </p:cViewPr>
  </p:notesTextViewPr>
  <p:sorterViewPr>
    <p:cViewPr>
      <p:scale>
        <a:sx n="116" d="100"/>
        <a:sy n="116" d="100"/>
      </p:scale>
      <p:origin x="0" y="143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8C7FE5-CFAD-42CD-B69E-AE194032F439}" type="datetimeFigureOut">
              <a:rPr lang="en-US" smtClean="0"/>
              <a:t>5/12/2014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3F064F-6456-45CC-8EE9-06ADF767EF3E}" type="slidenum">
              <a:rPr lang="en-US" smtClean="0"/>
              <a:t>‹#›</a:t>
            </a:fld>
            <a:endParaRPr lang="en-US"/>
          </a:p>
        </p:txBody>
      </p:sp>
    </p:spTree>
    <p:extLst>
      <p:ext uri="{BB962C8B-B14F-4D97-AF65-F5344CB8AC3E}">
        <p14:creationId xmlns:p14="http://schemas.microsoft.com/office/powerpoint/2010/main" val="3325037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8E2BB1AB-142E-4775-9502-CFF2762ABE7C}" type="slidenum">
              <a:rPr lang="en-US" sz="1200" smtClean="0"/>
              <a:pPr/>
              <a:t>8</a:t>
            </a:fld>
            <a:endParaRPr lang="en-US" sz="1200" smtClean="0"/>
          </a:p>
        </p:txBody>
      </p:sp>
      <p:sp>
        <p:nvSpPr>
          <p:cNvPr id="476163" name="Rectangle 2"/>
          <p:cNvSpPr>
            <a:spLocks noGrp="1" noRot="1" noChangeAspect="1" noChangeArrowheads="1" noTextEdit="1"/>
          </p:cNvSpPr>
          <p:nvPr>
            <p:ph type="sldImg"/>
          </p:nvPr>
        </p:nvSpPr>
        <p:spPr>
          <a:ln/>
        </p:spPr>
      </p:sp>
      <p:sp>
        <p:nvSpPr>
          <p:cNvPr id="476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F0ECDF-0450-433B-8523-BEE2DA905354}" type="datetimeFigureOut">
              <a:rPr lang="en-US" smtClean="0"/>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4054194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0ECDF-0450-433B-8523-BEE2DA905354}" type="datetimeFigureOut">
              <a:rPr lang="en-US" smtClean="0"/>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3819910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0ECDF-0450-433B-8523-BEE2DA905354}" type="datetimeFigureOut">
              <a:rPr lang="en-US" smtClean="0"/>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1151833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F0ECDF-0450-433B-8523-BEE2DA905354}" type="datetimeFigureOut">
              <a:rPr lang="en-US" smtClean="0"/>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3122172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F0ECDF-0450-433B-8523-BEE2DA905354}" type="datetimeFigureOut">
              <a:rPr lang="en-US" smtClean="0"/>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4253488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F0ECDF-0450-433B-8523-BEE2DA905354}" type="datetimeFigureOut">
              <a:rPr lang="en-US" smtClean="0"/>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1898221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F0ECDF-0450-433B-8523-BEE2DA905354}" type="datetimeFigureOut">
              <a:rPr lang="en-US" smtClean="0"/>
              <a:t>5/12/2014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26714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F0ECDF-0450-433B-8523-BEE2DA905354}" type="datetimeFigureOut">
              <a:rPr lang="en-US" smtClean="0"/>
              <a:t>5/12/2014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272130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0ECDF-0450-433B-8523-BEE2DA905354}" type="datetimeFigureOut">
              <a:rPr lang="en-US" smtClean="0"/>
              <a:t>5/12/2014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1559987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0ECDF-0450-433B-8523-BEE2DA905354}" type="datetimeFigureOut">
              <a:rPr lang="en-US" smtClean="0"/>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1631950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F0ECDF-0450-433B-8523-BEE2DA905354}" type="datetimeFigureOut">
              <a:rPr lang="en-US" smtClean="0"/>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C947E4-EC4F-41EE-B72A-06B42DF97C70}" type="slidenum">
              <a:rPr lang="en-US" smtClean="0"/>
              <a:t>‹#›</a:t>
            </a:fld>
            <a:endParaRPr lang="en-US"/>
          </a:p>
        </p:txBody>
      </p:sp>
    </p:spTree>
    <p:extLst>
      <p:ext uri="{BB962C8B-B14F-4D97-AF65-F5344CB8AC3E}">
        <p14:creationId xmlns:p14="http://schemas.microsoft.com/office/powerpoint/2010/main" val="227510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0ECDF-0450-433B-8523-BEE2DA905354}" type="datetimeFigureOut">
              <a:rPr lang="en-US" smtClean="0"/>
              <a:t>5/12/2014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C947E4-EC4F-41EE-B72A-06B42DF97C70}" type="slidenum">
              <a:rPr lang="en-US" smtClean="0"/>
              <a:t>‹#›</a:t>
            </a:fld>
            <a:endParaRPr lang="en-US"/>
          </a:p>
        </p:txBody>
      </p:sp>
    </p:spTree>
    <p:extLst>
      <p:ext uri="{BB962C8B-B14F-4D97-AF65-F5344CB8AC3E}">
        <p14:creationId xmlns:p14="http://schemas.microsoft.com/office/powerpoint/2010/main" val="3153426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jpeg"/><Relationship Id="rId3" Type="http://schemas.openxmlformats.org/officeDocument/2006/relationships/image" Target="../media/image1.png"/><Relationship Id="rId7" Type="http://schemas.openxmlformats.org/officeDocument/2006/relationships/image" Target="../media/image4.png"/><Relationship Id="rId12" Type="http://schemas.openxmlformats.org/officeDocument/2006/relationships/image" Target="../media/image8.jpeg"/><Relationship Id="rId2" Type="http://schemas.openxmlformats.org/officeDocument/2006/relationships/slide" Target="slide25.xml"/><Relationship Id="rId1" Type="http://schemas.openxmlformats.org/officeDocument/2006/relationships/slideLayout" Target="../slideLayouts/slideLayout6.xml"/><Relationship Id="rId6" Type="http://schemas.openxmlformats.org/officeDocument/2006/relationships/slide" Target="slide2.xml"/><Relationship Id="rId11" Type="http://schemas.openxmlformats.org/officeDocument/2006/relationships/image" Target="../media/image7.png"/><Relationship Id="rId5" Type="http://schemas.openxmlformats.org/officeDocument/2006/relationships/image" Target="../media/image3.png"/><Relationship Id="rId15" Type="http://schemas.openxmlformats.org/officeDocument/2006/relationships/image" Target="../media/image11.jpeg"/><Relationship Id="rId10" Type="http://schemas.openxmlformats.org/officeDocument/2006/relationships/hyperlink" Target="RESOURCES.ppt" TargetMode="External"/><Relationship Id="rId4" Type="http://schemas.openxmlformats.org/officeDocument/2006/relationships/image" Target="../media/image2.png"/><Relationship Id="rId9" Type="http://schemas.openxmlformats.org/officeDocument/2006/relationships/image" Target="../media/image6.png"/><Relationship Id="rId14"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RESOURCES.ppt" TargetMode="External"/><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3.jpeg"/><Relationship Id="rId5" Type="http://schemas.openxmlformats.org/officeDocument/2006/relationships/image" Target="../media/image4.png"/><Relationship Id="rId10" Type="http://schemas.openxmlformats.org/officeDocument/2006/relationships/image" Target="../media/image12.jpeg"/><Relationship Id="rId4" Type="http://schemas.openxmlformats.org/officeDocument/2006/relationships/slide" Target="slide25.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7" Type="http://schemas.openxmlformats.org/officeDocument/2006/relationships/image" Target="../media/image31.jpe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image" Target="../media/image26.jpeg"/><Relationship Id="rId16" Type="http://schemas.openxmlformats.org/officeDocument/2006/relationships/image" Target="../media/image40.png"/><Relationship Id="rId1" Type="http://schemas.openxmlformats.org/officeDocument/2006/relationships/slideLayout" Target="../slideLayouts/slideLayout6.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jpe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hyperlink" Target="RESOURCES.ppt" TargetMode="External"/><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3.jpeg"/><Relationship Id="rId5" Type="http://schemas.openxmlformats.org/officeDocument/2006/relationships/image" Target="../media/image4.png"/><Relationship Id="rId10" Type="http://schemas.openxmlformats.org/officeDocument/2006/relationships/image" Target="../media/image12.jpeg"/><Relationship Id="rId4" Type="http://schemas.openxmlformats.org/officeDocument/2006/relationships/slide" Target="slide25.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hyperlink" Target="RESOURCES.ppt" TargetMode="External"/><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3.jpeg"/><Relationship Id="rId5" Type="http://schemas.openxmlformats.org/officeDocument/2006/relationships/image" Target="../media/image4.png"/><Relationship Id="rId10" Type="http://schemas.openxmlformats.org/officeDocument/2006/relationships/image" Target="../media/image12.jpeg"/><Relationship Id="rId4" Type="http://schemas.openxmlformats.org/officeDocument/2006/relationships/slide" Target="slide25.xml"/><Relationship Id="rId9"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3.jpeg"/><Relationship Id="rId3" Type="http://schemas.openxmlformats.org/officeDocument/2006/relationships/slideLayout" Target="../slideLayouts/slideLayout6.xml"/><Relationship Id="rId7" Type="http://schemas.openxmlformats.org/officeDocument/2006/relationships/image" Target="../media/image4.png"/><Relationship Id="rId12" Type="http://schemas.openxmlformats.org/officeDocument/2006/relationships/image" Target="../media/image12.jpeg"/><Relationship Id="rId2" Type="http://schemas.openxmlformats.org/officeDocument/2006/relationships/control" Target="../activeX/activeX2.xml"/><Relationship Id="rId16" Type="http://schemas.openxmlformats.org/officeDocument/2006/relationships/image" Target="../media/image58.png"/><Relationship Id="rId1" Type="http://schemas.openxmlformats.org/officeDocument/2006/relationships/vmlDrawing" Target="../drawings/vmlDrawing2.vml"/><Relationship Id="rId6" Type="http://schemas.openxmlformats.org/officeDocument/2006/relationships/slide" Target="slide25.xml"/><Relationship Id="rId11" Type="http://schemas.openxmlformats.org/officeDocument/2006/relationships/image" Target="../media/image7.png"/><Relationship Id="rId5" Type="http://schemas.openxmlformats.org/officeDocument/2006/relationships/image" Target="../media/image3.png"/><Relationship Id="rId15" Type="http://schemas.openxmlformats.org/officeDocument/2006/relationships/image" Target="../media/image57.jpeg"/><Relationship Id="rId10" Type="http://schemas.openxmlformats.org/officeDocument/2006/relationships/hyperlink" Target="RESOURCES.ppt" TargetMode="External"/><Relationship Id="rId4" Type="http://schemas.openxmlformats.org/officeDocument/2006/relationships/image" Target="../media/image2.png"/><Relationship Id="rId9" Type="http://schemas.openxmlformats.org/officeDocument/2006/relationships/image" Target="../media/image6.png"/><Relationship Id="rId14" Type="http://schemas.openxmlformats.org/officeDocument/2006/relationships/hyperlink" Target="14_09.swf"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4400" y="6964363"/>
            <a:ext cx="8229600" cy="274637"/>
          </a:xfrm>
        </p:spPr>
        <p:txBody>
          <a:bodyPr>
            <a:normAutofit fontScale="90000"/>
          </a:bodyPr>
          <a:lstStyle/>
          <a:p>
            <a:pPr algn="r"/>
            <a:r>
              <a:rPr lang="en-US" sz="1400" b="1"/>
              <a:t>Unit Overview – pages 366-367</a:t>
            </a:r>
          </a:p>
        </p:txBody>
      </p:sp>
      <p:sp>
        <p:nvSpPr>
          <p:cNvPr id="6212" name="Text Box 68"/>
          <p:cNvSpPr txBox="1">
            <a:spLocks noChangeArrowheads="1"/>
          </p:cNvSpPr>
          <p:nvPr/>
        </p:nvSpPr>
        <p:spPr bwMode="auto">
          <a:xfrm>
            <a:off x="381000" y="762000"/>
            <a:ext cx="5486400" cy="54927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spcAft>
                <a:spcPct val="0"/>
              </a:spcAft>
              <a:tabLst>
                <a:tab pos="228600" algn="l"/>
                <a:tab pos="1943100" algn="l"/>
              </a:tabLst>
              <a:defRPr>
                <a:solidFill>
                  <a:schemeClr val="tx1"/>
                </a:solidFill>
                <a:latin typeface="Arial" charset="0"/>
              </a:defRPr>
            </a:lvl1pPr>
            <a:lvl2pPr>
              <a:spcBef>
                <a:spcPct val="0"/>
              </a:spcBef>
              <a:spcAft>
                <a:spcPct val="0"/>
              </a:spcAft>
              <a:tabLst>
                <a:tab pos="228600" algn="l"/>
                <a:tab pos="1943100" algn="l"/>
              </a:tabLst>
              <a:defRPr>
                <a:solidFill>
                  <a:schemeClr val="tx1"/>
                </a:solidFill>
                <a:latin typeface="Arial" charset="0"/>
              </a:defRPr>
            </a:lvl2pPr>
            <a:lvl3pPr>
              <a:spcBef>
                <a:spcPct val="0"/>
              </a:spcBef>
              <a:spcAft>
                <a:spcPct val="0"/>
              </a:spcAft>
              <a:tabLst>
                <a:tab pos="228600" algn="l"/>
                <a:tab pos="1943100" algn="l"/>
              </a:tabLst>
              <a:defRPr>
                <a:solidFill>
                  <a:schemeClr val="tx1"/>
                </a:solidFill>
                <a:latin typeface="Arial" charset="0"/>
              </a:defRPr>
            </a:lvl3pPr>
            <a:lvl4pPr>
              <a:spcBef>
                <a:spcPct val="0"/>
              </a:spcBef>
              <a:spcAft>
                <a:spcPct val="0"/>
              </a:spcAft>
              <a:tabLst>
                <a:tab pos="228600" algn="l"/>
                <a:tab pos="1943100" algn="l"/>
              </a:tabLst>
              <a:defRPr>
                <a:solidFill>
                  <a:schemeClr val="tx1"/>
                </a:solidFill>
                <a:latin typeface="Arial" charset="0"/>
              </a:defRPr>
            </a:lvl4pPr>
            <a:lvl5pPr>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lnSpc>
                <a:spcPct val="75000"/>
              </a:lnSpc>
              <a:spcBef>
                <a:spcPct val="20000"/>
              </a:spcBef>
              <a:spcAft>
                <a:spcPct val="20000"/>
              </a:spcAft>
              <a:buFontTx/>
              <a:buNone/>
            </a:pPr>
            <a:r>
              <a:rPr lang="en-US" sz="4000">
                <a:solidFill>
                  <a:schemeClr val="tx2"/>
                </a:solidFill>
                <a:latin typeface="Times" charset="0"/>
              </a:rPr>
              <a:t>Changes Through Time</a:t>
            </a:r>
          </a:p>
        </p:txBody>
      </p:sp>
      <p:sp>
        <p:nvSpPr>
          <p:cNvPr id="6223" name="Text Box 79">
            <a:hlinkClick r:id="rId2" action="ppaction://hlinksldjump"/>
          </p:cNvPr>
          <p:cNvSpPr txBox="1">
            <a:spLocks noChangeArrowheads="1"/>
          </p:cNvSpPr>
          <p:nvPr/>
        </p:nvSpPr>
        <p:spPr bwMode="auto">
          <a:xfrm>
            <a:off x="1066800" y="1679575"/>
            <a:ext cx="41148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spcAft>
                <a:spcPct val="0"/>
              </a:spcAft>
              <a:tabLst>
                <a:tab pos="228600" algn="l"/>
                <a:tab pos="1943100" algn="l"/>
              </a:tabLst>
              <a:defRPr>
                <a:solidFill>
                  <a:schemeClr val="tx1"/>
                </a:solidFill>
                <a:latin typeface="Arial" charset="0"/>
              </a:defRPr>
            </a:lvl1pPr>
            <a:lvl2pPr>
              <a:spcBef>
                <a:spcPct val="0"/>
              </a:spcBef>
              <a:spcAft>
                <a:spcPct val="0"/>
              </a:spcAft>
              <a:tabLst>
                <a:tab pos="228600" algn="l"/>
                <a:tab pos="1943100" algn="l"/>
              </a:tabLst>
              <a:defRPr>
                <a:solidFill>
                  <a:schemeClr val="tx1"/>
                </a:solidFill>
                <a:latin typeface="Arial" charset="0"/>
              </a:defRPr>
            </a:lvl2pPr>
            <a:lvl3pPr>
              <a:spcBef>
                <a:spcPct val="0"/>
              </a:spcBef>
              <a:spcAft>
                <a:spcPct val="0"/>
              </a:spcAft>
              <a:tabLst>
                <a:tab pos="228600" algn="l"/>
                <a:tab pos="1943100" algn="l"/>
              </a:tabLst>
              <a:defRPr>
                <a:solidFill>
                  <a:schemeClr val="tx1"/>
                </a:solidFill>
                <a:latin typeface="Arial" charset="0"/>
              </a:defRPr>
            </a:lvl3pPr>
            <a:lvl4pPr>
              <a:spcBef>
                <a:spcPct val="0"/>
              </a:spcBef>
              <a:spcAft>
                <a:spcPct val="0"/>
              </a:spcAft>
              <a:tabLst>
                <a:tab pos="228600" algn="l"/>
                <a:tab pos="1943100" algn="l"/>
              </a:tabLst>
              <a:defRPr>
                <a:solidFill>
                  <a:schemeClr val="tx1"/>
                </a:solidFill>
                <a:latin typeface="Arial" charset="0"/>
              </a:defRPr>
            </a:lvl4pPr>
            <a:lvl5pPr>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buFontTx/>
              <a:buNone/>
            </a:pPr>
            <a:r>
              <a:rPr lang="en-US" sz="3200">
                <a:latin typeface="Times" charset="0"/>
                <a:hlinkClick r:id="rId2" action="ppaction://hlinksldjump"/>
              </a:rPr>
              <a:t>The History of Life</a:t>
            </a:r>
            <a:endParaRPr lang="en-US" sz="3200">
              <a:latin typeface="Times" charset="0"/>
            </a:endParaRPr>
          </a:p>
        </p:txBody>
      </p:sp>
      <p:sp>
        <p:nvSpPr>
          <p:cNvPr id="6224" name="Text Box 80"/>
          <p:cNvSpPr txBox="1">
            <a:spLocks noChangeArrowheads="1"/>
          </p:cNvSpPr>
          <p:nvPr/>
        </p:nvSpPr>
        <p:spPr bwMode="auto">
          <a:xfrm>
            <a:off x="1066800" y="2822575"/>
            <a:ext cx="60960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spcAft>
                <a:spcPct val="0"/>
              </a:spcAft>
              <a:tabLst>
                <a:tab pos="228600" algn="l"/>
                <a:tab pos="1943100" algn="l"/>
              </a:tabLst>
              <a:defRPr>
                <a:solidFill>
                  <a:schemeClr val="tx1"/>
                </a:solidFill>
                <a:latin typeface="Arial" charset="0"/>
              </a:defRPr>
            </a:lvl1pPr>
            <a:lvl2pPr>
              <a:spcBef>
                <a:spcPct val="0"/>
              </a:spcBef>
              <a:spcAft>
                <a:spcPct val="0"/>
              </a:spcAft>
              <a:tabLst>
                <a:tab pos="228600" algn="l"/>
                <a:tab pos="1943100" algn="l"/>
              </a:tabLst>
              <a:defRPr>
                <a:solidFill>
                  <a:schemeClr val="tx1"/>
                </a:solidFill>
                <a:latin typeface="Arial" charset="0"/>
              </a:defRPr>
            </a:lvl2pPr>
            <a:lvl3pPr>
              <a:spcBef>
                <a:spcPct val="0"/>
              </a:spcBef>
              <a:spcAft>
                <a:spcPct val="0"/>
              </a:spcAft>
              <a:tabLst>
                <a:tab pos="228600" algn="l"/>
                <a:tab pos="1943100" algn="l"/>
              </a:tabLst>
              <a:defRPr>
                <a:solidFill>
                  <a:schemeClr val="tx1"/>
                </a:solidFill>
                <a:latin typeface="Arial" charset="0"/>
              </a:defRPr>
            </a:lvl3pPr>
            <a:lvl4pPr>
              <a:spcBef>
                <a:spcPct val="0"/>
              </a:spcBef>
              <a:spcAft>
                <a:spcPct val="0"/>
              </a:spcAft>
              <a:tabLst>
                <a:tab pos="228600" algn="l"/>
                <a:tab pos="1943100" algn="l"/>
              </a:tabLst>
              <a:defRPr>
                <a:solidFill>
                  <a:schemeClr val="tx1"/>
                </a:solidFill>
                <a:latin typeface="Arial" charset="0"/>
              </a:defRPr>
            </a:lvl4pPr>
            <a:lvl5pPr>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buFontTx/>
              <a:buNone/>
            </a:pPr>
            <a:r>
              <a:rPr lang="en-US" sz="3200">
                <a:latin typeface="Times" charset="0"/>
              </a:rPr>
              <a:t>The Theory of Evolution</a:t>
            </a:r>
          </a:p>
        </p:txBody>
      </p:sp>
      <p:sp>
        <p:nvSpPr>
          <p:cNvPr id="6225" name="Text Box 81"/>
          <p:cNvSpPr txBox="1">
            <a:spLocks noChangeArrowheads="1"/>
          </p:cNvSpPr>
          <p:nvPr/>
        </p:nvSpPr>
        <p:spPr bwMode="auto">
          <a:xfrm>
            <a:off x="1066800" y="3965575"/>
            <a:ext cx="44196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spcAft>
                <a:spcPct val="0"/>
              </a:spcAft>
              <a:tabLst>
                <a:tab pos="228600" algn="l"/>
                <a:tab pos="1943100" algn="l"/>
              </a:tabLst>
              <a:defRPr>
                <a:solidFill>
                  <a:schemeClr val="tx1"/>
                </a:solidFill>
                <a:latin typeface="Arial" charset="0"/>
              </a:defRPr>
            </a:lvl1pPr>
            <a:lvl2pPr>
              <a:spcBef>
                <a:spcPct val="0"/>
              </a:spcBef>
              <a:spcAft>
                <a:spcPct val="0"/>
              </a:spcAft>
              <a:tabLst>
                <a:tab pos="228600" algn="l"/>
                <a:tab pos="1943100" algn="l"/>
              </a:tabLst>
              <a:defRPr>
                <a:solidFill>
                  <a:schemeClr val="tx1"/>
                </a:solidFill>
                <a:latin typeface="Arial" charset="0"/>
              </a:defRPr>
            </a:lvl2pPr>
            <a:lvl3pPr>
              <a:spcBef>
                <a:spcPct val="0"/>
              </a:spcBef>
              <a:spcAft>
                <a:spcPct val="0"/>
              </a:spcAft>
              <a:tabLst>
                <a:tab pos="228600" algn="l"/>
                <a:tab pos="1943100" algn="l"/>
              </a:tabLst>
              <a:defRPr>
                <a:solidFill>
                  <a:schemeClr val="tx1"/>
                </a:solidFill>
                <a:latin typeface="Arial" charset="0"/>
              </a:defRPr>
            </a:lvl3pPr>
            <a:lvl4pPr>
              <a:spcBef>
                <a:spcPct val="0"/>
              </a:spcBef>
              <a:spcAft>
                <a:spcPct val="0"/>
              </a:spcAft>
              <a:tabLst>
                <a:tab pos="228600" algn="l"/>
                <a:tab pos="1943100" algn="l"/>
              </a:tabLst>
              <a:defRPr>
                <a:solidFill>
                  <a:schemeClr val="tx1"/>
                </a:solidFill>
                <a:latin typeface="Arial" charset="0"/>
              </a:defRPr>
            </a:lvl4pPr>
            <a:lvl5pPr>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buFontTx/>
              <a:buNone/>
            </a:pPr>
            <a:r>
              <a:rPr lang="en-US" sz="3200">
                <a:latin typeface="Times" charset="0"/>
              </a:rPr>
              <a:t>Primate Evolution</a:t>
            </a:r>
          </a:p>
        </p:txBody>
      </p:sp>
      <p:sp>
        <p:nvSpPr>
          <p:cNvPr id="6226" name="Text Box 82"/>
          <p:cNvSpPr txBox="1">
            <a:spLocks noChangeArrowheads="1"/>
          </p:cNvSpPr>
          <p:nvPr/>
        </p:nvSpPr>
        <p:spPr bwMode="auto">
          <a:xfrm>
            <a:off x="1066800" y="5108575"/>
            <a:ext cx="60198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spcAft>
                <a:spcPct val="0"/>
              </a:spcAft>
              <a:tabLst>
                <a:tab pos="228600" algn="l"/>
                <a:tab pos="1943100" algn="l"/>
              </a:tabLst>
              <a:defRPr>
                <a:solidFill>
                  <a:schemeClr val="tx1"/>
                </a:solidFill>
                <a:latin typeface="Arial" charset="0"/>
              </a:defRPr>
            </a:lvl1pPr>
            <a:lvl2pPr>
              <a:spcBef>
                <a:spcPct val="0"/>
              </a:spcBef>
              <a:spcAft>
                <a:spcPct val="0"/>
              </a:spcAft>
              <a:tabLst>
                <a:tab pos="228600" algn="l"/>
                <a:tab pos="1943100" algn="l"/>
              </a:tabLst>
              <a:defRPr>
                <a:solidFill>
                  <a:schemeClr val="tx1"/>
                </a:solidFill>
                <a:latin typeface="Arial" charset="0"/>
              </a:defRPr>
            </a:lvl2pPr>
            <a:lvl3pPr>
              <a:spcBef>
                <a:spcPct val="0"/>
              </a:spcBef>
              <a:spcAft>
                <a:spcPct val="0"/>
              </a:spcAft>
              <a:tabLst>
                <a:tab pos="228600" algn="l"/>
                <a:tab pos="1943100" algn="l"/>
              </a:tabLst>
              <a:defRPr>
                <a:solidFill>
                  <a:schemeClr val="tx1"/>
                </a:solidFill>
                <a:latin typeface="Arial" charset="0"/>
              </a:defRPr>
            </a:lvl3pPr>
            <a:lvl4pPr>
              <a:spcBef>
                <a:spcPct val="0"/>
              </a:spcBef>
              <a:spcAft>
                <a:spcPct val="0"/>
              </a:spcAft>
              <a:tabLst>
                <a:tab pos="228600" algn="l"/>
                <a:tab pos="1943100" algn="l"/>
              </a:tabLst>
              <a:defRPr>
                <a:solidFill>
                  <a:schemeClr val="tx1"/>
                </a:solidFill>
                <a:latin typeface="Arial" charset="0"/>
              </a:defRPr>
            </a:lvl4pPr>
            <a:lvl5pPr>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buFontTx/>
              <a:buNone/>
            </a:pPr>
            <a:r>
              <a:rPr lang="en-US" sz="3200">
                <a:latin typeface="Times" charset="0"/>
              </a:rPr>
              <a:t>Organizing Life’s Diversity</a:t>
            </a:r>
          </a:p>
        </p:txBody>
      </p:sp>
      <p:pic>
        <p:nvPicPr>
          <p:cNvPr id="6243" name="Picture 99" descr="Unit Cont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5188" y="38100"/>
            <a:ext cx="2332037" cy="388938"/>
          </a:xfrm>
          <a:prstGeom prst="rect">
            <a:avLst/>
          </a:prstGeom>
          <a:noFill/>
          <a:extLst>
            <a:ext uri="{909E8E84-426E-40DD-AFC4-6F175D3DCCD1}">
              <a14:hiddenFill xmlns:a14="http://schemas.microsoft.com/office/drawing/2010/main">
                <a:solidFill>
                  <a:srgbClr val="FFFFFF"/>
                </a:solidFill>
              </a14:hiddenFill>
            </a:ext>
          </a:extLst>
        </p:spPr>
      </p:pic>
      <p:pic>
        <p:nvPicPr>
          <p:cNvPr id="6244" name="Picture 100" descr="end of sl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6249" name="Picture 105" descr="New previous">
            <a:hlinkClick r:id="" action="ppaction://hlinkshowjump?jump=previous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6250" name="Picture 106" descr="New TOC">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6251" name="Picture 107" descr="New next">
            <a:hlinkClick r:id="" action="ppaction://hlinkshowjump?jump=next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6252" name="Picture 108" descr="help">
            <a:hlinkClick r:id="" action="ppaction://noaction"/>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6258" name="Picture 114"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6264" name="Picture 120" descr="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400" y="175260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6265" name="Picture 121" descr="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400" y="2844800"/>
            <a:ext cx="533400" cy="508000"/>
          </a:xfrm>
          <a:prstGeom prst="rect">
            <a:avLst/>
          </a:prstGeom>
          <a:noFill/>
          <a:extLst>
            <a:ext uri="{909E8E84-426E-40DD-AFC4-6F175D3DCCD1}">
              <a14:hiddenFill xmlns:a14="http://schemas.microsoft.com/office/drawing/2010/main">
                <a:solidFill>
                  <a:srgbClr val="FFFFFF"/>
                </a:solidFill>
              </a14:hiddenFill>
            </a:ext>
          </a:extLst>
        </p:spPr>
      </p:pic>
      <p:pic>
        <p:nvPicPr>
          <p:cNvPr id="6266" name="Picture 122" descr="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400" y="3975100"/>
            <a:ext cx="533400" cy="520700"/>
          </a:xfrm>
          <a:prstGeom prst="rect">
            <a:avLst/>
          </a:prstGeom>
          <a:noFill/>
          <a:extLst>
            <a:ext uri="{909E8E84-426E-40DD-AFC4-6F175D3DCCD1}">
              <a14:hiddenFill xmlns:a14="http://schemas.microsoft.com/office/drawing/2010/main">
                <a:solidFill>
                  <a:srgbClr val="FFFFFF"/>
                </a:solidFill>
              </a14:hiddenFill>
            </a:ext>
          </a:extLst>
        </p:spPr>
      </p:pic>
      <p:pic>
        <p:nvPicPr>
          <p:cNvPr id="6267" name="Picture 123" descr="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3400" y="5105400"/>
            <a:ext cx="546100"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724986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6244"/>
                                        </p:tgtEl>
                                        <p:attrNameLst>
                                          <p:attrName>style.visibility</p:attrName>
                                        </p:attrNameLst>
                                      </p:cBhvr>
                                      <p:to>
                                        <p:strVal val="visible"/>
                                      </p:to>
                                    </p:set>
                                    <p:animEffect transition="in" filter="box(out)">
                                      <p:cBhvr>
                                        <p:cTn id="7" dur="500"/>
                                        <p:tgtEl>
                                          <p:spTgt spid="6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707" name="Text Box 43"/>
          <p:cNvSpPr txBox="1">
            <a:spLocks noChangeArrowheads="1"/>
          </p:cNvSpPr>
          <p:nvPr/>
        </p:nvSpPr>
        <p:spPr bwMode="auto">
          <a:xfrm>
            <a:off x="565150" y="938213"/>
            <a:ext cx="6673850" cy="585787"/>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Simple organic molecules formed</a:t>
            </a:r>
          </a:p>
        </p:txBody>
      </p:sp>
      <p:sp>
        <p:nvSpPr>
          <p:cNvPr id="2" name="Title 1"/>
          <p:cNvSpPr>
            <a:spLocks noGrp="1"/>
          </p:cNvSpPr>
          <p:nvPr>
            <p:ph type="title"/>
          </p:nvPr>
        </p:nvSpPr>
        <p:spPr/>
        <p:txBody>
          <a:bodyPr/>
          <a:lstStyle/>
          <a:p>
            <a:endParaRPr lang="en-US"/>
          </a:p>
        </p:txBody>
      </p:sp>
    </p:spTree>
    <p:controls>
      <mc:AlternateContent xmlns:mc="http://schemas.openxmlformats.org/markup-compatibility/2006">
        <mc:Choice xmlns:v="urn:schemas-microsoft-com:vml" Requires="v">
          <p:control spid="8197" name="cmFlash830" r:id="rId2" imgW="5714286" imgH="4285714"/>
        </mc:Choice>
        <mc:Fallback>
          <p:control name="cmFlash830" r:id="rId2" imgW="5714286" imgH="4285714">
            <p:pic>
              <p:nvPicPr>
                <p:cNvPr id="0" name="cmFlash830"/>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687513" y="1587500"/>
                  <a:ext cx="5715000" cy="42862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78311869"/>
      </p:ext>
    </p:ext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Autofit/>
          </a:bodyPr>
          <a:lstStyle/>
          <a:p>
            <a:r>
              <a:rPr lang="en-US" sz="2400" dirty="0" smtClean="0">
                <a:solidFill>
                  <a:schemeClr val="tx2"/>
                </a:solidFill>
              </a:rPr>
              <a:t>The formation of </a:t>
            </a:r>
            <a:r>
              <a:rPr lang="en-US" sz="2400" dirty="0" err="1" smtClean="0">
                <a:solidFill>
                  <a:schemeClr val="tx2"/>
                </a:solidFill>
              </a:rPr>
              <a:t>protocells</a:t>
            </a:r>
            <a:r>
              <a:rPr lang="en-US" sz="2400" dirty="0" smtClean="0">
                <a:solidFill>
                  <a:schemeClr val="tx2"/>
                </a:solidFill>
              </a:rPr>
              <a:t>: </a:t>
            </a:r>
            <a:br>
              <a:rPr lang="en-US" sz="2400" dirty="0" smtClean="0">
                <a:solidFill>
                  <a:schemeClr val="tx2"/>
                </a:solidFill>
              </a:rPr>
            </a:br>
            <a:r>
              <a:rPr lang="en-US" sz="2400" b="0" dirty="0" smtClean="0"/>
              <a:t>A </a:t>
            </a:r>
            <a:r>
              <a:rPr lang="en-US" sz="2400" b="0" dirty="0" err="1" smtClean="0">
                <a:solidFill>
                  <a:srgbClr val="FF0066"/>
                </a:solidFill>
              </a:rPr>
              <a:t>protocell</a:t>
            </a:r>
            <a:r>
              <a:rPr lang="en-US" sz="2400" b="0" dirty="0" smtClean="0"/>
              <a:t> is a large, ordered structure, enclosed by a membrane, that carries out some life activities, such as growth and division.</a:t>
            </a:r>
            <a:r>
              <a:rPr lang="en-US" sz="2400" b="0" i="1" dirty="0" smtClean="0"/>
              <a:t/>
            </a:r>
            <a:br>
              <a:rPr lang="en-US" sz="2400" b="0" i="1" dirty="0" smtClean="0"/>
            </a:br>
            <a:endParaRPr lang="en-US" sz="2400" dirty="0"/>
          </a:p>
        </p:txBody>
      </p:sp>
      <p:sp>
        <p:nvSpPr>
          <p:cNvPr id="3" name="Content Placeholder 2"/>
          <p:cNvSpPr>
            <a:spLocks noGrp="1"/>
          </p:cNvSpPr>
          <p:nvPr>
            <p:ph sz="half" idx="1"/>
          </p:nvPr>
        </p:nvSpPr>
        <p:spPr>
          <a:xfrm>
            <a:off x="457200" y="1600200"/>
            <a:ext cx="4572000" cy="5257800"/>
          </a:xfrm>
        </p:spPr>
        <p:txBody>
          <a:bodyPr>
            <a:normAutofit lnSpcReduction="10000"/>
          </a:bodyPr>
          <a:lstStyle/>
          <a:p>
            <a:r>
              <a:rPr lang="en-US" b="0" dirty="0" smtClean="0"/>
              <a:t>The next step in the origin of life, as proposed by some scientists, was the formation of complex organic compounds.</a:t>
            </a:r>
            <a:endParaRPr lang="en-US" b="0" i="1" dirty="0" smtClean="0"/>
          </a:p>
          <a:p>
            <a:r>
              <a:rPr lang="en-US" b="0" dirty="0" smtClean="0"/>
              <a:t>In the </a:t>
            </a:r>
            <a:r>
              <a:rPr lang="en-US" b="0" dirty="0" err="1" smtClean="0"/>
              <a:t>1950s</a:t>
            </a:r>
            <a:r>
              <a:rPr lang="en-US" b="0" dirty="0" smtClean="0"/>
              <a:t>, various experiments were performed and showed that if the amino acids are heated without oxygen, they link and form complex molecules called proteins.</a:t>
            </a:r>
            <a:endParaRPr lang="en-US" b="0" i="1" dirty="0" smtClean="0"/>
          </a:p>
          <a:p>
            <a:endParaRPr lang="en-US" dirty="0"/>
          </a:p>
        </p:txBody>
      </p:sp>
      <p:sp>
        <p:nvSpPr>
          <p:cNvPr id="4" name="Content Placeholder 3"/>
          <p:cNvSpPr>
            <a:spLocks noGrp="1"/>
          </p:cNvSpPr>
          <p:nvPr>
            <p:ph sz="half" idx="2"/>
          </p:nvPr>
        </p:nvSpPr>
        <p:spPr>
          <a:xfrm>
            <a:off x="4953000" y="1600200"/>
            <a:ext cx="3733800" cy="5257800"/>
          </a:xfrm>
        </p:spPr>
        <p:txBody>
          <a:bodyPr>
            <a:normAutofit lnSpcReduction="10000"/>
          </a:bodyPr>
          <a:lstStyle/>
          <a:p>
            <a:r>
              <a:rPr lang="en-US" b="0" dirty="0" smtClean="0"/>
              <a:t>A similar process produces ATP and nucleic acids from small molecules</a:t>
            </a:r>
          </a:p>
          <a:p>
            <a:r>
              <a:rPr lang="en-US" b="0" dirty="0" smtClean="0"/>
              <a:t>The work of American biochemist Sidney Fox in 1992 showed how the first cells may have occurred</a:t>
            </a:r>
          </a:p>
          <a:p>
            <a:r>
              <a:rPr lang="en-US" b="0" dirty="0" smtClean="0"/>
              <a:t>Fox produced </a:t>
            </a:r>
            <a:r>
              <a:rPr lang="en-US" b="0" dirty="0" err="1" smtClean="0"/>
              <a:t>protocells</a:t>
            </a:r>
            <a:r>
              <a:rPr lang="en-US" b="0" dirty="0" smtClean="0"/>
              <a:t> by heating solutions of amino acids.</a:t>
            </a:r>
            <a:endParaRPr lang="en-US" b="0" i="1" dirty="0" smtClean="0"/>
          </a:p>
          <a:p>
            <a:endParaRPr lang="en-US" dirty="0"/>
          </a:p>
        </p:txBody>
      </p:sp>
    </p:spTree>
    <p:extLst>
      <p:ext uri="{BB962C8B-B14F-4D97-AF65-F5344CB8AC3E}">
        <p14:creationId xmlns:p14="http://schemas.microsoft.com/office/powerpoint/2010/main" val="42665146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solidFill>
                  <a:schemeClr val="tx2"/>
                </a:solidFill>
              </a:rPr>
              <a:t>The Evolution of Cells</a:t>
            </a:r>
            <a:endParaRPr lang="en-US" dirty="0"/>
          </a:p>
        </p:txBody>
      </p:sp>
      <p:sp>
        <p:nvSpPr>
          <p:cNvPr id="3" name="Content Placeholder 2"/>
          <p:cNvSpPr>
            <a:spLocks noGrp="1"/>
          </p:cNvSpPr>
          <p:nvPr>
            <p:ph sz="half" idx="1"/>
          </p:nvPr>
        </p:nvSpPr>
        <p:spPr>
          <a:xfrm>
            <a:off x="304800" y="958057"/>
            <a:ext cx="4495800" cy="3151982"/>
          </a:xfrm>
        </p:spPr>
        <p:txBody>
          <a:bodyPr>
            <a:normAutofit lnSpcReduction="10000"/>
          </a:bodyPr>
          <a:lstStyle/>
          <a:p>
            <a:r>
              <a:rPr lang="en-US" b="0" dirty="0" smtClean="0"/>
              <a:t>Fossils indicate that by about 3.4 billion years ago, photosynthetic prokaryotic cells existed on Earth. </a:t>
            </a:r>
          </a:p>
          <a:p>
            <a:r>
              <a:rPr lang="en-US" b="0" dirty="0" smtClean="0"/>
              <a:t>But these were probably not the earliest cells.</a:t>
            </a:r>
            <a:endParaRPr lang="en-US" dirty="0"/>
          </a:p>
        </p:txBody>
      </p:sp>
      <p:sp>
        <p:nvSpPr>
          <p:cNvPr id="4" name="Content Placeholder 3"/>
          <p:cNvSpPr>
            <a:spLocks noGrp="1"/>
          </p:cNvSpPr>
          <p:nvPr>
            <p:ph sz="half" idx="2"/>
          </p:nvPr>
        </p:nvSpPr>
        <p:spPr/>
        <p:txBody>
          <a:bodyPr>
            <a:normAutofit lnSpcReduction="10000"/>
          </a:bodyPr>
          <a:lstStyle/>
          <a:p>
            <a:r>
              <a:rPr lang="en-US" b="0" dirty="0" smtClean="0"/>
              <a:t>The first forms of life may have been prokaryotic forms that evolved from a </a:t>
            </a:r>
            <a:r>
              <a:rPr lang="en-US" b="0" dirty="0" err="1" smtClean="0"/>
              <a:t>protocell</a:t>
            </a:r>
            <a:r>
              <a:rPr lang="en-US" b="0" dirty="0" smtClean="0"/>
              <a:t>.</a:t>
            </a:r>
            <a:endParaRPr lang="en-US" b="0" i="1" dirty="0" smtClean="0"/>
          </a:p>
          <a:p>
            <a:r>
              <a:rPr lang="en-US" b="0" dirty="0" smtClean="0"/>
              <a:t>Because Earth’s atmosphere lacked oxygen, scientists have proposed that these organisms were most likely anaerobic.</a:t>
            </a:r>
            <a:endParaRPr lang="en-US" b="0" i="1" dirty="0" smtClean="0"/>
          </a:p>
          <a:p>
            <a:endParaRPr lang="en-US" dirty="0"/>
          </a:p>
        </p:txBody>
      </p:sp>
      <p:pic>
        <p:nvPicPr>
          <p:cNvPr id="5" name="Picture 15" descr="fos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110038"/>
            <a:ext cx="4191000" cy="2747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437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solidFill>
              </a:rPr>
              <a:t>The first true cells</a:t>
            </a:r>
            <a:br>
              <a:rPr lang="en-US" dirty="0" smtClean="0">
                <a:solidFill>
                  <a:schemeClr val="tx2"/>
                </a:solidFill>
              </a:rPr>
            </a:br>
            <a:endParaRPr lang="en-US" dirty="0"/>
          </a:p>
        </p:txBody>
      </p:sp>
      <p:sp>
        <p:nvSpPr>
          <p:cNvPr id="3" name="Content Placeholder 2"/>
          <p:cNvSpPr>
            <a:spLocks noGrp="1"/>
          </p:cNvSpPr>
          <p:nvPr>
            <p:ph sz="half" idx="1"/>
          </p:nvPr>
        </p:nvSpPr>
        <p:spPr/>
        <p:txBody>
          <a:bodyPr/>
          <a:lstStyle/>
          <a:p>
            <a:r>
              <a:rPr lang="en-US" b="0" dirty="0" smtClean="0"/>
              <a:t>For food, the first prokaryotes probably used some of the organic molecules that were abundant in Earth’s early oceans. </a:t>
            </a:r>
          </a:p>
          <a:p>
            <a:r>
              <a:rPr lang="en-US" b="0" dirty="0" smtClean="0"/>
              <a:t>Over time, these heterotrophs would have used up the food supply.</a:t>
            </a:r>
            <a:endParaRPr lang="en-US" b="0" i="1" dirty="0" smtClean="0"/>
          </a:p>
          <a:p>
            <a:endParaRPr lang="en-US" dirty="0"/>
          </a:p>
        </p:txBody>
      </p:sp>
      <p:sp>
        <p:nvSpPr>
          <p:cNvPr id="4" name="Content Placeholder 3"/>
          <p:cNvSpPr>
            <a:spLocks noGrp="1"/>
          </p:cNvSpPr>
          <p:nvPr>
            <p:ph sz="half" idx="2"/>
          </p:nvPr>
        </p:nvSpPr>
        <p:spPr/>
        <p:txBody>
          <a:bodyPr/>
          <a:lstStyle/>
          <a:p>
            <a:r>
              <a:rPr lang="en-US" b="0" dirty="0" smtClean="0"/>
              <a:t>However, organisms that could make food had probably evolved by the time the food was gone. </a:t>
            </a:r>
          </a:p>
          <a:p>
            <a:r>
              <a:rPr lang="en-US" b="0" dirty="0" smtClean="0"/>
              <a:t>These first autotrophs were probably similar to present-day </a:t>
            </a:r>
            <a:r>
              <a:rPr lang="en-US" b="0" dirty="0" err="1" smtClean="0"/>
              <a:t>archaebacteria</a:t>
            </a:r>
            <a:r>
              <a:rPr lang="en-US" b="0" dirty="0" smtClean="0"/>
              <a:t>.</a:t>
            </a:r>
            <a:endParaRPr lang="en-US" b="0" i="1" dirty="0" smtClean="0"/>
          </a:p>
          <a:p>
            <a:endParaRPr lang="en-US" dirty="0"/>
          </a:p>
        </p:txBody>
      </p:sp>
    </p:spTree>
    <p:extLst>
      <p:ext uri="{BB962C8B-B14F-4D97-AF65-F5344CB8AC3E}">
        <p14:creationId xmlns:p14="http://schemas.microsoft.com/office/powerpoint/2010/main" val="2368397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solidFill>
              </a:rPr>
              <a:t>The first true cells</a:t>
            </a:r>
            <a:br>
              <a:rPr lang="en-US" dirty="0" smtClean="0">
                <a:solidFill>
                  <a:schemeClr val="tx2"/>
                </a:solidFill>
              </a:rPr>
            </a:br>
            <a:endParaRPr lang="en-US" dirty="0"/>
          </a:p>
        </p:txBody>
      </p:sp>
      <p:sp>
        <p:nvSpPr>
          <p:cNvPr id="3" name="Content Placeholder 2"/>
          <p:cNvSpPr>
            <a:spLocks noGrp="1"/>
          </p:cNvSpPr>
          <p:nvPr>
            <p:ph sz="half" idx="1"/>
          </p:nvPr>
        </p:nvSpPr>
        <p:spPr>
          <a:xfrm>
            <a:off x="457200" y="1066801"/>
            <a:ext cx="4038600" cy="1752600"/>
          </a:xfrm>
        </p:spPr>
        <p:txBody>
          <a:bodyPr>
            <a:normAutofit fontScale="92500" lnSpcReduction="20000"/>
          </a:bodyPr>
          <a:lstStyle/>
          <a:p>
            <a:r>
              <a:rPr lang="en-US" b="0" dirty="0" smtClean="0">
                <a:solidFill>
                  <a:srgbClr val="FF0066"/>
                </a:solidFill>
              </a:rPr>
              <a:t>Archaebacteria </a:t>
            </a:r>
            <a:r>
              <a:rPr lang="en-US" b="0" dirty="0" smtClean="0"/>
              <a:t> are prokaryotic and live in harsh environments, such as deep-sea vents and hot springs.</a:t>
            </a:r>
            <a:endParaRPr lang="en-US" b="0" i="1" dirty="0" smtClean="0"/>
          </a:p>
          <a:p>
            <a:endParaRPr lang="en-US" dirty="0"/>
          </a:p>
        </p:txBody>
      </p:sp>
      <p:sp>
        <p:nvSpPr>
          <p:cNvPr id="4" name="Content Placeholder 3"/>
          <p:cNvSpPr>
            <a:spLocks noGrp="1"/>
          </p:cNvSpPr>
          <p:nvPr>
            <p:ph sz="half" idx="2"/>
          </p:nvPr>
        </p:nvSpPr>
        <p:spPr/>
        <p:txBody>
          <a:bodyPr>
            <a:normAutofit fontScale="92500" lnSpcReduction="20000"/>
          </a:bodyPr>
          <a:lstStyle/>
          <a:p>
            <a:endParaRPr lang="en-US"/>
          </a:p>
        </p:txBody>
      </p:sp>
      <p:pic>
        <p:nvPicPr>
          <p:cNvPr id="5" name="Picture 15" descr="C14-02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19400"/>
            <a:ext cx="4114800"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591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solidFill>
                  <a:schemeClr val="tx2"/>
                </a:solidFill>
              </a:rPr>
              <a:t>Origins: The Early Idea</a:t>
            </a:r>
            <a:endParaRPr lang="en-US" dirty="0"/>
          </a:p>
        </p:txBody>
      </p:sp>
      <p:sp>
        <p:nvSpPr>
          <p:cNvPr id="4" name="Content Placeholder 3"/>
          <p:cNvSpPr>
            <a:spLocks noGrp="1"/>
          </p:cNvSpPr>
          <p:nvPr>
            <p:ph idx="1"/>
          </p:nvPr>
        </p:nvSpPr>
        <p:spPr/>
        <p:txBody>
          <a:bodyPr/>
          <a:lstStyle/>
          <a:p>
            <a:r>
              <a:rPr lang="en-US" dirty="0"/>
              <a:t>In the past, the ideas that decaying meat produced maggots, mud produced fishes, and grain produced mice were reasonable explanations for what people observed occurring in their environment. </a:t>
            </a:r>
            <a:endParaRPr lang="en-US" dirty="0" smtClean="0"/>
          </a:p>
          <a:p>
            <a:r>
              <a:rPr lang="en-US" dirty="0" smtClean="0"/>
              <a:t>Such </a:t>
            </a:r>
            <a:r>
              <a:rPr lang="en-US" dirty="0"/>
              <a:t>observations led people to believe in </a:t>
            </a:r>
            <a:r>
              <a:rPr lang="en-US" dirty="0">
                <a:solidFill>
                  <a:srgbClr val="FF0066"/>
                </a:solidFill>
              </a:rPr>
              <a:t>spontaneous generation</a:t>
            </a:r>
            <a:r>
              <a:rPr lang="en-US" i="1" dirty="0">
                <a:latin typeface="Times New Roman" pitchFamily="18" charset="0"/>
              </a:rPr>
              <a:t>—</a:t>
            </a:r>
            <a:r>
              <a:rPr lang="en-US" dirty="0"/>
              <a:t>the idea that nonliving material can produce life.</a:t>
            </a:r>
          </a:p>
          <a:p>
            <a:endParaRPr lang="en-US" dirty="0"/>
          </a:p>
        </p:txBody>
      </p:sp>
    </p:spTree>
    <p:extLst>
      <p:ext uri="{BB962C8B-B14F-4D97-AF65-F5344CB8AC3E}">
        <p14:creationId xmlns:p14="http://schemas.microsoft.com/office/powerpoint/2010/main" val="1099339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4186881" cy="1554162"/>
          </a:xfrm>
        </p:spPr>
        <p:txBody>
          <a:bodyPr>
            <a:noAutofit/>
          </a:bodyPr>
          <a:lstStyle/>
          <a:p>
            <a:r>
              <a:rPr lang="en-US" sz="3200" dirty="0" smtClean="0">
                <a:solidFill>
                  <a:schemeClr val="tx2"/>
                </a:solidFill>
              </a:rPr>
              <a:t>Spontaneous generation is disproved</a:t>
            </a:r>
            <a:endParaRPr lang="en-US" sz="3200" dirty="0"/>
          </a:p>
        </p:txBody>
      </p:sp>
      <p:sp>
        <p:nvSpPr>
          <p:cNvPr id="5" name="Content Placeholder 4"/>
          <p:cNvSpPr>
            <a:spLocks noGrp="1"/>
          </p:cNvSpPr>
          <p:nvPr>
            <p:ph sz="half" idx="1"/>
          </p:nvPr>
        </p:nvSpPr>
        <p:spPr>
          <a:xfrm>
            <a:off x="457200" y="1600200"/>
            <a:ext cx="4038600" cy="5257800"/>
          </a:xfrm>
        </p:spPr>
        <p:txBody>
          <a:bodyPr>
            <a:normAutofit fontScale="62500" lnSpcReduction="20000"/>
          </a:bodyPr>
          <a:lstStyle/>
          <a:p>
            <a:pPr>
              <a:lnSpc>
                <a:spcPct val="170000"/>
              </a:lnSpc>
            </a:pPr>
            <a:r>
              <a:rPr lang="en-US" b="1" dirty="0" smtClean="0"/>
              <a:t>In 1668, an Italian physician, Francesco </a:t>
            </a:r>
            <a:r>
              <a:rPr lang="en-US" b="1" dirty="0" err="1" smtClean="0"/>
              <a:t>Redi</a:t>
            </a:r>
            <a:r>
              <a:rPr lang="en-US" b="1" dirty="0" smtClean="0"/>
              <a:t>, disproved a commonly held belief at the time</a:t>
            </a:r>
            <a:r>
              <a:rPr lang="en-US" b="1" i="1" dirty="0" smtClean="0">
                <a:latin typeface="Times New Roman" pitchFamily="18" charset="0"/>
              </a:rPr>
              <a:t>—</a:t>
            </a:r>
            <a:r>
              <a:rPr lang="en-US" b="1" dirty="0" smtClean="0"/>
              <a:t>the idea that decaying meat produced maggots, which are immature flies.</a:t>
            </a:r>
          </a:p>
          <a:p>
            <a:pPr>
              <a:lnSpc>
                <a:spcPct val="170000"/>
              </a:lnSpc>
            </a:pPr>
            <a:r>
              <a:rPr lang="en-US" b="1" dirty="0" err="1" smtClean="0"/>
              <a:t>Redi’s</a:t>
            </a:r>
            <a:r>
              <a:rPr lang="en-US" b="1" dirty="0" smtClean="0"/>
              <a:t> well-designed, controlled experiment successfully convinced many scientists that maggots, and probably most large organisms, did not arise by spontaneous generation</a:t>
            </a:r>
            <a:endParaRPr lang="en-US" b="1" dirty="0"/>
          </a:p>
        </p:txBody>
      </p:sp>
      <p:sp>
        <p:nvSpPr>
          <p:cNvPr id="6" name="Content Placeholder 5"/>
          <p:cNvSpPr>
            <a:spLocks noGrp="1"/>
          </p:cNvSpPr>
          <p:nvPr>
            <p:ph sz="half" idx="2"/>
          </p:nvPr>
        </p:nvSpPr>
        <p:spPr>
          <a:xfrm>
            <a:off x="4648199" y="3522784"/>
            <a:ext cx="4495799" cy="3335215"/>
          </a:xfrm>
        </p:spPr>
        <p:txBody>
          <a:bodyPr>
            <a:normAutofit fontScale="62500" lnSpcReduction="20000"/>
          </a:bodyPr>
          <a:lstStyle/>
          <a:p>
            <a:pPr>
              <a:lnSpc>
                <a:spcPct val="170000"/>
              </a:lnSpc>
            </a:pPr>
            <a:r>
              <a:rPr lang="en-US" b="1" dirty="0" smtClean="0"/>
              <a:t>Although </a:t>
            </a:r>
            <a:r>
              <a:rPr lang="en-US" b="1" dirty="0" err="1" smtClean="0"/>
              <a:t>Redi</a:t>
            </a:r>
            <a:r>
              <a:rPr lang="en-US" b="1" dirty="0" smtClean="0"/>
              <a:t> had disproved the spontaneous generation of large organisms, many scientists thought that microorganisms were so numerous and widespread that they must arise spontaneously-probably from a vital force in the air.</a:t>
            </a:r>
            <a:endParaRPr lang="en-US" b="1" i="1" dirty="0" smtClean="0"/>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80" y="17585"/>
            <a:ext cx="4499919"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5993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46"/>
            <a:ext cx="8229600" cy="639762"/>
          </a:xfrm>
        </p:spPr>
        <p:txBody>
          <a:bodyPr>
            <a:normAutofit fontScale="90000"/>
          </a:bodyPr>
          <a:lstStyle/>
          <a:p>
            <a:r>
              <a:rPr lang="en-US" dirty="0" smtClean="0">
                <a:solidFill>
                  <a:schemeClr val="tx2"/>
                </a:solidFill>
              </a:rPr>
              <a:t>Pasteur’s experiments: </a:t>
            </a:r>
            <a:r>
              <a:rPr lang="en-US" dirty="0" smtClean="0"/>
              <a:t>mid-</a:t>
            </a:r>
            <a:r>
              <a:rPr lang="en-US" dirty="0" err="1" smtClean="0"/>
              <a:t>1800s</a:t>
            </a:r>
            <a:endParaRPr lang="en-US" dirty="0"/>
          </a:p>
        </p:txBody>
      </p:sp>
      <p:sp>
        <p:nvSpPr>
          <p:cNvPr id="3" name="Content Placeholder 2"/>
          <p:cNvSpPr>
            <a:spLocks noGrp="1"/>
          </p:cNvSpPr>
          <p:nvPr>
            <p:ph sz="half" idx="1"/>
          </p:nvPr>
        </p:nvSpPr>
        <p:spPr>
          <a:xfrm>
            <a:off x="304800" y="5989637"/>
            <a:ext cx="8382000" cy="868363"/>
          </a:xfrm>
        </p:spPr>
        <p:txBody>
          <a:bodyPr>
            <a:normAutofit lnSpcReduction="10000"/>
          </a:bodyPr>
          <a:lstStyle/>
          <a:p>
            <a:r>
              <a:rPr lang="en-US" dirty="0" smtClean="0"/>
              <a:t>no </a:t>
            </a:r>
            <a:r>
              <a:rPr lang="en-US" dirty="0"/>
              <a:t>microorganisms, was allowed to contact a broth that contained nutrients</a:t>
            </a:r>
            <a:endParaRPr lang="en-US" i="1" dirty="0"/>
          </a:p>
          <a:p>
            <a:endParaRPr lang="en-US" dirty="0"/>
          </a:p>
        </p:txBody>
      </p:sp>
      <p:sp>
        <p:nvSpPr>
          <p:cNvPr id="4" name="Content Placeholder 3"/>
          <p:cNvSpPr>
            <a:spLocks noGrp="1"/>
          </p:cNvSpPr>
          <p:nvPr>
            <p:ph sz="half" idx="2"/>
          </p:nvPr>
        </p:nvSpPr>
        <p:spPr/>
        <p:txBody>
          <a:bodyPr>
            <a:normAutofit lnSpcReduction="10000"/>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9600"/>
            <a:ext cx="8077200" cy="533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44523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a:bodyPr>
          <a:lstStyle/>
          <a:p>
            <a:r>
              <a:rPr lang="en-US" b="0" dirty="0" smtClean="0"/>
              <a:t>Pasteur’s experiment showed that microorganisms do not simply arise in broth, even in the presence of air.</a:t>
            </a:r>
            <a:endParaRPr lang="en-US" b="0" i="1" dirty="0" smtClean="0"/>
          </a:p>
        </p:txBody>
      </p:sp>
      <p:sp>
        <p:nvSpPr>
          <p:cNvPr id="4" name="Content Placeholder 3"/>
          <p:cNvSpPr>
            <a:spLocks noGrp="1"/>
          </p:cNvSpPr>
          <p:nvPr>
            <p:ph sz="half" idx="2"/>
          </p:nvPr>
        </p:nvSpPr>
        <p:spPr/>
        <p:txBody>
          <a:bodyPr>
            <a:normAutofit/>
          </a:bodyPr>
          <a:lstStyle/>
          <a:p>
            <a:r>
              <a:rPr lang="en-US" b="0" dirty="0" smtClean="0"/>
              <a:t>From that time on, </a:t>
            </a:r>
            <a:r>
              <a:rPr lang="en-US" b="0" dirty="0" smtClean="0">
                <a:solidFill>
                  <a:srgbClr val="FF0066"/>
                </a:solidFill>
              </a:rPr>
              <a:t>biogenesis </a:t>
            </a:r>
            <a:r>
              <a:rPr lang="en-US" b="0" dirty="0" smtClean="0"/>
              <a:t>, the idea that living organisms come only from other living organisms, became a cornerstone of biology</a:t>
            </a:r>
            <a:endParaRPr lang="en-US" dirty="0" smtClean="0"/>
          </a:p>
          <a:p>
            <a:endParaRPr lang="en-US" dirty="0"/>
          </a:p>
        </p:txBody>
      </p:sp>
    </p:spTree>
    <p:extLst>
      <p:ext uri="{BB962C8B-B14F-4D97-AF65-F5344CB8AC3E}">
        <p14:creationId xmlns:p14="http://schemas.microsoft.com/office/powerpoint/2010/main" val="36804963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solidFill>
                  <a:schemeClr val="tx2"/>
                </a:solidFill>
              </a:rPr>
              <a:t>The Evolution of Cells</a:t>
            </a:r>
            <a:endParaRPr lang="en-US" dirty="0"/>
          </a:p>
        </p:txBody>
      </p:sp>
      <p:sp>
        <p:nvSpPr>
          <p:cNvPr id="3" name="Content Placeholder 2"/>
          <p:cNvSpPr>
            <a:spLocks noGrp="1"/>
          </p:cNvSpPr>
          <p:nvPr>
            <p:ph sz="half" idx="1"/>
          </p:nvPr>
        </p:nvSpPr>
        <p:spPr>
          <a:xfrm>
            <a:off x="304800" y="958057"/>
            <a:ext cx="4495800" cy="3151982"/>
          </a:xfrm>
        </p:spPr>
        <p:txBody>
          <a:bodyPr>
            <a:normAutofit lnSpcReduction="10000"/>
          </a:bodyPr>
          <a:lstStyle/>
          <a:p>
            <a:r>
              <a:rPr lang="en-US" b="0" dirty="0" smtClean="0"/>
              <a:t>Fossils indicate that by about 3.4 billion years ago, photosynthetic prokaryotic cells existed on Earth. </a:t>
            </a:r>
          </a:p>
          <a:p>
            <a:r>
              <a:rPr lang="en-US" b="0" dirty="0" smtClean="0"/>
              <a:t>But these were probably not the earliest cells.</a:t>
            </a:r>
            <a:endParaRPr lang="en-US" dirty="0"/>
          </a:p>
        </p:txBody>
      </p:sp>
      <p:sp>
        <p:nvSpPr>
          <p:cNvPr id="4" name="Content Placeholder 3"/>
          <p:cNvSpPr>
            <a:spLocks noGrp="1"/>
          </p:cNvSpPr>
          <p:nvPr>
            <p:ph sz="half" idx="2"/>
          </p:nvPr>
        </p:nvSpPr>
        <p:spPr/>
        <p:txBody>
          <a:bodyPr>
            <a:normAutofit lnSpcReduction="10000"/>
          </a:bodyPr>
          <a:lstStyle/>
          <a:p>
            <a:r>
              <a:rPr lang="en-US" b="0" dirty="0" smtClean="0"/>
              <a:t>The first forms of life may have been prokaryotic forms that evolved from a </a:t>
            </a:r>
            <a:r>
              <a:rPr lang="en-US" b="0" dirty="0" err="1" smtClean="0"/>
              <a:t>protocell</a:t>
            </a:r>
            <a:r>
              <a:rPr lang="en-US" b="0" dirty="0" smtClean="0"/>
              <a:t>.</a:t>
            </a:r>
            <a:endParaRPr lang="en-US" b="0" i="1" dirty="0" smtClean="0"/>
          </a:p>
          <a:p>
            <a:r>
              <a:rPr lang="en-US" b="0" dirty="0" smtClean="0"/>
              <a:t>Because Earth’s atmosphere lacked oxygen, scientists have proposed that these organisms were most likely anaerobic.</a:t>
            </a:r>
            <a:endParaRPr lang="en-US" b="0" i="1" dirty="0" smtClean="0"/>
          </a:p>
          <a:p>
            <a:endParaRPr lang="en-US" dirty="0"/>
          </a:p>
        </p:txBody>
      </p:sp>
      <p:pic>
        <p:nvPicPr>
          <p:cNvPr id="5" name="Picture 15" descr="fosi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110038"/>
            <a:ext cx="4191000" cy="2747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2500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Rectangle 2"/>
          <p:cNvSpPr>
            <a:spLocks noGrp="1" noChangeArrowheads="1"/>
          </p:cNvSpPr>
          <p:nvPr>
            <p:ph type="title"/>
          </p:nvPr>
        </p:nvSpPr>
        <p:spPr>
          <a:xfrm>
            <a:off x="914400" y="7040563"/>
            <a:ext cx="8229600" cy="274637"/>
          </a:xfrm>
        </p:spPr>
        <p:txBody>
          <a:bodyPr>
            <a:normAutofit fontScale="90000"/>
          </a:bodyPr>
          <a:lstStyle/>
          <a:p>
            <a:pPr algn="r"/>
            <a:r>
              <a:rPr lang="en-US" sz="1400" b="1"/>
              <a:t>Section 14.1 Summary – pages 369-379</a:t>
            </a:r>
          </a:p>
        </p:txBody>
      </p:sp>
      <p:sp>
        <p:nvSpPr>
          <p:cNvPr id="953347" name="Rectangle 3"/>
          <p:cNvSpPr>
            <a:spLocks noChangeArrowheads="1"/>
          </p:cNvSpPr>
          <p:nvPr/>
        </p:nvSpPr>
        <p:spPr bwMode="auto">
          <a:xfrm>
            <a:off x="533400" y="1778000"/>
            <a:ext cx="7924800"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About 4.4 billion years ago, Earth might have cooled enough for the water in its atmosphere to condense.  This might have led to millions of years of rainstorms with lightning</a:t>
            </a:r>
            <a:r>
              <a:rPr lang="en-US" sz="3200" b="0" i="1">
                <a:latin typeface="Times New Roman" pitchFamily="18" charset="0"/>
              </a:rPr>
              <a:t>—</a:t>
            </a:r>
            <a:r>
              <a:rPr lang="en-US" sz="3200" b="0"/>
              <a:t>enough rain to fill depressions that became Earth’s oceans.</a:t>
            </a:r>
          </a:p>
        </p:txBody>
      </p:sp>
      <p:sp>
        <p:nvSpPr>
          <p:cNvPr id="953348" name="Text Box 4"/>
          <p:cNvSpPr txBox="1">
            <a:spLocks noChangeArrowheads="1"/>
          </p:cNvSpPr>
          <p:nvPr/>
        </p:nvSpPr>
        <p:spPr bwMode="auto">
          <a:xfrm>
            <a:off x="565150" y="914400"/>
            <a:ext cx="46164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Early History of Earth</a:t>
            </a:r>
          </a:p>
        </p:txBody>
      </p:sp>
      <p:pic>
        <p:nvPicPr>
          <p:cNvPr id="953349" name="Picture 5"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3350" name="Picture 6" descr="New previous">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3351" name="Picture 7" descr="New TOC">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3352" name="Picture 8" descr="New next">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3353" name="Picture 9" descr="help">
            <a:hlinkClick r:id="" action="ppaction://noaction"/>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53354" name="Picture 10" descr="resources">
            <a:hlinkClick r:id="rId8" action="ppaction://hlinkpres?slideindex=1&amp;slidetit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53355" name="Picture 11" descr="sec"/>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1150" y="0"/>
            <a:ext cx="34417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953356" name="Picture 12"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76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56642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3349"/>
                                        </p:tgtEl>
                                        <p:attrNameLst>
                                          <p:attrName>style.visibility</p:attrName>
                                        </p:attrNameLst>
                                      </p:cBhvr>
                                      <p:to>
                                        <p:strVal val="visible"/>
                                      </p:to>
                                    </p:set>
                                    <p:animEffect transition="in" filter="box(out)">
                                      <p:cBhvr>
                                        <p:cTn id="7" dur="500"/>
                                        <p:tgtEl>
                                          <p:spTgt spid="953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Photosynthesizing prokaryotes</a:t>
            </a:r>
            <a:endParaRPr lang="en-US" dirty="0"/>
          </a:p>
        </p:txBody>
      </p:sp>
      <p:sp>
        <p:nvSpPr>
          <p:cNvPr id="3" name="Content Placeholder 2"/>
          <p:cNvSpPr>
            <a:spLocks noGrp="1"/>
          </p:cNvSpPr>
          <p:nvPr>
            <p:ph sz="half" idx="1"/>
          </p:nvPr>
        </p:nvSpPr>
        <p:spPr/>
        <p:txBody>
          <a:bodyPr>
            <a:normAutofit/>
          </a:bodyPr>
          <a:lstStyle/>
          <a:p>
            <a:r>
              <a:rPr lang="en-US" b="0" dirty="0" smtClean="0"/>
              <a:t>The presence of oxygen in Earth’s atmosphere probably affected life on Earth in another important way.</a:t>
            </a:r>
            <a:endParaRPr lang="en-US" b="0" i="1" dirty="0" smtClean="0"/>
          </a:p>
          <a:p>
            <a:endParaRPr lang="en-US" dirty="0"/>
          </a:p>
        </p:txBody>
      </p:sp>
      <p:sp>
        <p:nvSpPr>
          <p:cNvPr id="4" name="Content Placeholder 3"/>
          <p:cNvSpPr>
            <a:spLocks noGrp="1"/>
          </p:cNvSpPr>
          <p:nvPr>
            <p:ph sz="half" idx="2"/>
          </p:nvPr>
        </p:nvSpPr>
        <p:spPr/>
        <p:txBody>
          <a:bodyPr>
            <a:normAutofit/>
          </a:bodyPr>
          <a:lstStyle/>
          <a:p>
            <a:r>
              <a:rPr lang="en-US" b="0" dirty="0" smtClean="0"/>
              <a:t>The sun’s rays would have converted much of the oxygen into ozone molecules that would then have formed a layer that contained more ozone than the rest of the atmosphere.</a:t>
            </a:r>
            <a:endParaRPr lang="en-US" b="0" i="1" dirty="0" smtClean="0"/>
          </a:p>
          <a:p>
            <a:endParaRPr lang="en-US" dirty="0"/>
          </a:p>
        </p:txBody>
      </p:sp>
    </p:spTree>
    <p:extLst>
      <p:ext uri="{BB962C8B-B14F-4D97-AF65-F5344CB8AC3E}">
        <p14:creationId xmlns:p14="http://schemas.microsoft.com/office/powerpoint/2010/main" val="20482617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The </a:t>
            </a:r>
            <a:r>
              <a:rPr lang="en-US" dirty="0" err="1" smtClean="0">
                <a:solidFill>
                  <a:schemeClr val="tx2"/>
                </a:solidFill>
              </a:rPr>
              <a:t>endosymbiont</a:t>
            </a:r>
            <a:r>
              <a:rPr lang="en-US" dirty="0" smtClean="0">
                <a:solidFill>
                  <a:schemeClr val="tx2"/>
                </a:solidFill>
              </a:rPr>
              <a:t> theory</a:t>
            </a:r>
            <a:endParaRPr lang="en-US" dirty="0"/>
          </a:p>
        </p:txBody>
      </p:sp>
      <p:sp>
        <p:nvSpPr>
          <p:cNvPr id="3" name="Content Placeholder 2"/>
          <p:cNvSpPr>
            <a:spLocks noGrp="1"/>
          </p:cNvSpPr>
          <p:nvPr>
            <p:ph sz="half" idx="1"/>
          </p:nvPr>
        </p:nvSpPr>
        <p:spPr/>
        <p:txBody>
          <a:bodyPr/>
          <a:lstStyle/>
          <a:p>
            <a:r>
              <a:rPr lang="en-US" b="0" dirty="0" smtClean="0"/>
              <a:t>Complex eukaryotic cells probably evolved from prokaryotic cells.</a:t>
            </a:r>
            <a:endParaRPr lang="en-US" b="0" i="1" dirty="0" smtClean="0"/>
          </a:p>
          <a:p>
            <a:r>
              <a:rPr lang="en-US" b="0" dirty="0" smtClean="0"/>
              <a:t>The </a:t>
            </a:r>
            <a:r>
              <a:rPr lang="en-US" b="0" dirty="0" err="1" smtClean="0"/>
              <a:t>endosymbiont</a:t>
            </a:r>
            <a:r>
              <a:rPr lang="en-US" b="0" dirty="0" smtClean="0"/>
              <a:t> </a:t>
            </a:r>
            <a:r>
              <a:rPr lang="en-US" b="0" dirty="0" err="1" smtClean="0"/>
              <a:t>theory,proposed</a:t>
            </a:r>
            <a:r>
              <a:rPr lang="en-US" b="0" dirty="0" smtClean="0"/>
              <a:t> by American biologist Lynn </a:t>
            </a:r>
            <a:r>
              <a:rPr lang="en-US" b="0" dirty="0" err="1" smtClean="0"/>
              <a:t>Margulis</a:t>
            </a:r>
            <a:r>
              <a:rPr lang="en-US" b="0" dirty="0" smtClean="0"/>
              <a:t> in the early </a:t>
            </a:r>
            <a:r>
              <a:rPr lang="en-US" b="0" dirty="0" err="1" smtClean="0"/>
              <a:t>1960s</a:t>
            </a:r>
            <a:r>
              <a:rPr lang="en-US" b="0" dirty="0" smtClean="0"/>
              <a:t>, explains how eukaryotic cells may have arisen</a:t>
            </a:r>
            <a:endParaRPr lang="en-US" dirty="0"/>
          </a:p>
        </p:txBody>
      </p:sp>
      <p:sp>
        <p:nvSpPr>
          <p:cNvPr id="4" name="Content Placeholder 3"/>
          <p:cNvSpPr>
            <a:spLocks noGrp="1"/>
          </p:cNvSpPr>
          <p:nvPr>
            <p:ph sz="half" idx="2"/>
          </p:nvPr>
        </p:nvSpPr>
        <p:spPr/>
        <p:txBody>
          <a:bodyPr/>
          <a:lstStyle/>
          <a:p>
            <a:r>
              <a:rPr lang="en-US" b="0" dirty="0" smtClean="0"/>
              <a:t>The </a:t>
            </a:r>
            <a:r>
              <a:rPr lang="en-US" b="0" dirty="0" err="1" smtClean="0"/>
              <a:t>endosymbiont</a:t>
            </a:r>
            <a:r>
              <a:rPr lang="en-US" b="0" dirty="0" smtClean="0"/>
              <a:t> theory proposes that eukaryotes evolved through a symbiotic relationship between ancient prokaryotes.</a:t>
            </a:r>
            <a:endParaRPr lang="en-US" b="0" i="1" dirty="0" smtClean="0"/>
          </a:p>
          <a:p>
            <a:endParaRPr lang="en-US" dirty="0"/>
          </a:p>
        </p:txBody>
      </p:sp>
    </p:spTree>
    <p:extLst>
      <p:ext uri="{BB962C8B-B14F-4D97-AF65-F5344CB8AC3E}">
        <p14:creationId xmlns:p14="http://schemas.microsoft.com/office/powerpoint/2010/main" val="3883335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solidFill>
              </a:rPr>
              <a:t>The first true cells</a:t>
            </a:r>
            <a:br>
              <a:rPr lang="en-US" dirty="0" smtClean="0">
                <a:solidFill>
                  <a:schemeClr val="tx2"/>
                </a:solidFill>
              </a:rPr>
            </a:br>
            <a:endParaRPr lang="en-US" dirty="0"/>
          </a:p>
        </p:txBody>
      </p:sp>
      <p:sp>
        <p:nvSpPr>
          <p:cNvPr id="3" name="Content Placeholder 2"/>
          <p:cNvSpPr>
            <a:spLocks noGrp="1"/>
          </p:cNvSpPr>
          <p:nvPr>
            <p:ph sz="half" idx="1"/>
          </p:nvPr>
        </p:nvSpPr>
        <p:spPr/>
        <p:txBody>
          <a:bodyPr>
            <a:normAutofit fontScale="92500" lnSpcReduction="10000"/>
          </a:bodyPr>
          <a:lstStyle/>
          <a:p>
            <a:r>
              <a:rPr lang="en-US" b="0" dirty="0" smtClean="0"/>
              <a:t>The earliest autotrophs probably made glucose by chemosynthesis rather than by photosynthesis. </a:t>
            </a:r>
          </a:p>
          <a:p>
            <a:r>
              <a:rPr lang="en-US" b="0" dirty="0" smtClean="0"/>
              <a:t>In chemosynthesis, autotrophs release the energy of inorganic compounds, such as sulfur compounds, in their environment to make their food.</a:t>
            </a:r>
            <a:endParaRPr lang="en-US" b="0" i="1" dirty="0" smtClean="0"/>
          </a:p>
          <a:p>
            <a:endParaRPr lang="en-US" dirty="0"/>
          </a:p>
        </p:txBody>
      </p:sp>
      <p:sp>
        <p:nvSpPr>
          <p:cNvPr id="4" name="Content Placeholder 3"/>
          <p:cNvSpPr>
            <a:spLocks noGrp="1"/>
          </p:cNvSpPr>
          <p:nvPr>
            <p:ph sz="half" idx="2"/>
          </p:nvPr>
        </p:nvSpPr>
        <p:spPr/>
        <p:txBody>
          <a:bodyPr>
            <a:normAutofit fontScale="92500" lnSpcReduction="10000"/>
          </a:bodyPr>
          <a:lstStyle/>
          <a:p>
            <a:r>
              <a:rPr lang="en-US" b="0" dirty="0" smtClean="0"/>
              <a:t>Photosynthesizing prokaryotes might have been the next type of organism to evolve. </a:t>
            </a:r>
          </a:p>
          <a:p>
            <a:r>
              <a:rPr lang="en-US" b="0" dirty="0" smtClean="0"/>
              <a:t>As the first photosynthetic organisms increased in number, the concentration of oxygen in Earth’s atmosphere began to increase.</a:t>
            </a:r>
            <a:endParaRPr lang="en-US" b="0" i="1" dirty="0" smtClean="0"/>
          </a:p>
          <a:p>
            <a:endParaRPr lang="en-US" dirty="0"/>
          </a:p>
        </p:txBody>
      </p:sp>
    </p:spTree>
    <p:extLst>
      <p:ext uri="{BB962C8B-B14F-4D97-AF65-F5344CB8AC3E}">
        <p14:creationId xmlns:p14="http://schemas.microsoft.com/office/powerpoint/2010/main" val="17081768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The </a:t>
            </a:r>
            <a:r>
              <a:rPr lang="en-US" dirty="0" err="1" smtClean="0">
                <a:solidFill>
                  <a:schemeClr val="tx2"/>
                </a:solidFill>
              </a:rPr>
              <a:t>endosymbiont</a:t>
            </a:r>
            <a:r>
              <a:rPr lang="en-US" dirty="0" smtClean="0">
                <a:solidFill>
                  <a:schemeClr val="tx2"/>
                </a:solidFill>
              </a:rPr>
              <a:t> theory</a:t>
            </a:r>
            <a:endParaRPr lang="en-US" dirty="0"/>
          </a:p>
        </p:txBody>
      </p:sp>
      <p:sp>
        <p:nvSpPr>
          <p:cNvPr id="3" name="Content Placeholder 2"/>
          <p:cNvSpPr>
            <a:spLocks noGrp="1"/>
          </p:cNvSpPr>
          <p:nvPr>
            <p:ph sz="half" idx="1"/>
          </p:nvPr>
        </p:nvSpPr>
        <p:spPr/>
        <p:txBody>
          <a:bodyPr/>
          <a:lstStyle/>
          <a:p>
            <a:r>
              <a:rPr lang="en-US" b="0" dirty="0" smtClean="0"/>
              <a:t>Complex eukaryotic cells probably evolved from prokaryotic cells.</a:t>
            </a:r>
            <a:endParaRPr lang="en-US" b="0" i="1" dirty="0" smtClean="0"/>
          </a:p>
          <a:p>
            <a:r>
              <a:rPr lang="en-US" b="0" dirty="0" smtClean="0"/>
              <a:t>The </a:t>
            </a:r>
            <a:r>
              <a:rPr lang="en-US" b="0" dirty="0" err="1" smtClean="0"/>
              <a:t>endosymbiont</a:t>
            </a:r>
            <a:r>
              <a:rPr lang="en-US" b="0" dirty="0" smtClean="0"/>
              <a:t> theory, proposed by American biologist Lynn </a:t>
            </a:r>
            <a:r>
              <a:rPr lang="en-US" b="0" dirty="0" err="1" smtClean="0"/>
              <a:t>Margulis</a:t>
            </a:r>
            <a:r>
              <a:rPr lang="en-US" b="0" dirty="0" smtClean="0"/>
              <a:t> in the early 1960s, explains how eukaryotic cells may have arisen</a:t>
            </a:r>
            <a:endParaRPr lang="en-US" dirty="0"/>
          </a:p>
        </p:txBody>
      </p:sp>
      <p:sp>
        <p:nvSpPr>
          <p:cNvPr id="4" name="Content Placeholder 3"/>
          <p:cNvSpPr>
            <a:spLocks noGrp="1"/>
          </p:cNvSpPr>
          <p:nvPr>
            <p:ph sz="half" idx="2"/>
          </p:nvPr>
        </p:nvSpPr>
        <p:spPr/>
        <p:txBody>
          <a:bodyPr/>
          <a:lstStyle/>
          <a:p>
            <a:r>
              <a:rPr lang="en-US" b="0" dirty="0" smtClean="0"/>
              <a:t>The </a:t>
            </a:r>
            <a:r>
              <a:rPr lang="en-US" b="0" dirty="0" err="1" smtClean="0"/>
              <a:t>endosymbiont</a:t>
            </a:r>
            <a:r>
              <a:rPr lang="en-US" b="0" dirty="0" smtClean="0"/>
              <a:t> theory proposes that eukaryotes evolved through a symbiotic relationship between ancient prokaryotes.</a:t>
            </a:r>
            <a:endParaRPr lang="en-US" b="0" i="1" dirty="0" smtClean="0"/>
          </a:p>
          <a:p>
            <a:endParaRPr lang="en-US" dirty="0"/>
          </a:p>
        </p:txBody>
      </p:sp>
    </p:spTree>
    <p:extLst>
      <p:ext uri="{BB962C8B-B14F-4D97-AF65-F5344CB8AC3E}">
        <p14:creationId xmlns:p14="http://schemas.microsoft.com/office/powerpoint/2010/main" val="4061879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176338"/>
            <a:ext cx="9139237"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8431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9067606"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9041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6467" name="Picture 51" descr="table"/>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457200" y="1587500"/>
            <a:ext cx="4724400" cy="4356100"/>
          </a:xfrm>
          <a:prstGeom prst="rect">
            <a:avLst/>
          </a:prstGeom>
          <a:noFill/>
          <a:extLst>
            <a:ext uri="{909E8E84-426E-40DD-AFC4-6F175D3DCCD1}">
              <a14:hiddenFill xmlns:a14="http://schemas.microsoft.com/office/drawing/2010/main">
                <a:solidFill>
                  <a:srgbClr val="FFFFFF"/>
                </a:solidFill>
              </a14:hiddenFill>
            </a:ext>
          </a:extLst>
        </p:spPr>
      </p:pic>
      <p:sp>
        <p:nvSpPr>
          <p:cNvPr id="956419" name="Rectangle 3"/>
          <p:cNvSpPr>
            <a:spLocks noChangeArrowheads="1"/>
          </p:cNvSpPr>
          <p:nvPr/>
        </p:nvSpPr>
        <p:spPr bwMode="auto">
          <a:xfrm>
            <a:off x="5715000" y="381000"/>
            <a:ext cx="304800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r>
              <a:rPr lang="en-US" sz="2000" b="0" dirty="0"/>
              <a:t>A </a:t>
            </a:r>
            <a:r>
              <a:rPr lang="en-US" sz="2000" b="0" dirty="0">
                <a:solidFill>
                  <a:srgbClr val="FF0066"/>
                </a:solidFill>
              </a:rPr>
              <a:t>fossil</a:t>
            </a:r>
            <a:r>
              <a:rPr lang="en-US" sz="2000" b="0" dirty="0"/>
              <a:t> is evidence of an organism that lived long ago that is preserved in Earth’s rocks</a:t>
            </a:r>
            <a:r>
              <a:rPr lang="en-US" sz="2000" b="0" dirty="0" smtClean="0"/>
              <a:t>.</a:t>
            </a:r>
          </a:p>
          <a:p>
            <a:pPr marL="342900" indent="-342900"/>
            <a:r>
              <a:rPr lang="en-US" sz="2000" b="1" u="sng" dirty="0" smtClean="0"/>
              <a:t>About </a:t>
            </a:r>
            <a:r>
              <a:rPr lang="en-US" sz="2000" b="1" u="sng" dirty="0"/>
              <a:t>95 percent of the species that have existed are extinct</a:t>
            </a:r>
            <a:r>
              <a:rPr lang="en-US" sz="2000" b="1" i="1" u="sng" dirty="0"/>
              <a:t>—</a:t>
            </a:r>
            <a:r>
              <a:rPr lang="en-US" sz="2000" dirty="0"/>
              <a:t>they no longer live on Earth. </a:t>
            </a:r>
            <a:endParaRPr lang="en-US" sz="2000" dirty="0" smtClean="0"/>
          </a:p>
          <a:p>
            <a:pPr marL="342900" indent="-342900"/>
            <a:r>
              <a:rPr lang="en-US" sz="2000" dirty="0" smtClean="0"/>
              <a:t>Among </a:t>
            </a:r>
            <a:r>
              <a:rPr lang="en-US" sz="2000" dirty="0"/>
              <a:t>other techniques, scientists study fossils to learn about ancient species</a:t>
            </a:r>
            <a:r>
              <a:rPr lang="en-US" sz="2000" dirty="0" smtClean="0"/>
              <a:t>.</a:t>
            </a:r>
          </a:p>
          <a:p>
            <a:pPr marL="342900" indent="-342900"/>
            <a:r>
              <a:rPr lang="en-US" sz="2000" i="1" dirty="0" smtClean="0"/>
              <a:t>Provides information about behavior and diversity</a:t>
            </a:r>
            <a:endParaRPr lang="en-US" sz="2000" i="1" dirty="0"/>
          </a:p>
          <a:p>
            <a:pPr marL="342900" indent="-342900"/>
            <a:endParaRPr lang="en-US" sz="2000" b="0" i="1" dirty="0"/>
          </a:p>
        </p:txBody>
      </p:sp>
      <p:sp>
        <p:nvSpPr>
          <p:cNvPr id="956420" name="Text Box 4"/>
          <p:cNvSpPr txBox="1">
            <a:spLocks noChangeArrowheads="1"/>
          </p:cNvSpPr>
          <p:nvPr/>
        </p:nvSpPr>
        <p:spPr bwMode="auto">
          <a:xfrm>
            <a:off x="615950" y="914400"/>
            <a:ext cx="48704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Fossils-Clues to the past</a:t>
            </a:r>
          </a:p>
        </p:txBody>
      </p:sp>
      <p:sp>
        <p:nvSpPr>
          <p:cNvPr id="956431" name="Text Box 15"/>
          <p:cNvSpPr txBox="1">
            <a:spLocks noChangeArrowheads="1"/>
          </p:cNvSpPr>
          <p:nvPr/>
        </p:nvSpPr>
        <p:spPr bwMode="auto">
          <a:xfrm>
            <a:off x="1312863" y="1549400"/>
            <a:ext cx="25733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2800"/>
              <a:t>Types of Fossils</a:t>
            </a:r>
          </a:p>
        </p:txBody>
      </p:sp>
      <p:sp>
        <p:nvSpPr>
          <p:cNvPr id="956432" name="Text Box 16"/>
          <p:cNvSpPr txBox="1">
            <a:spLocks noChangeArrowheads="1"/>
          </p:cNvSpPr>
          <p:nvPr/>
        </p:nvSpPr>
        <p:spPr bwMode="auto">
          <a:xfrm>
            <a:off x="638175" y="2085975"/>
            <a:ext cx="1190625"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400">
                <a:solidFill>
                  <a:schemeClr val="bg2"/>
                </a:solidFill>
              </a:rPr>
              <a:t>Fossils Types</a:t>
            </a:r>
          </a:p>
        </p:txBody>
      </p:sp>
      <p:sp>
        <p:nvSpPr>
          <p:cNvPr id="956433" name="Text Box 17"/>
          <p:cNvSpPr txBox="1">
            <a:spLocks noChangeArrowheads="1"/>
          </p:cNvSpPr>
          <p:nvPr/>
        </p:nvSpPr>
        <p:spPr bwMode="auto">
          <a:xfrm>
            <a:off x="2263775" y="2078038"/>
            <a:ext cx="9906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400">
                <a:solidFill>
                  <a:schemeClr val="bg2"/>
                </a:solidFill>
              </a:rPr>
              <a:t>Formation</a:t>
            </a:r>
          </a:p>
        </p:txBody>
      </p:sp>
      <p:sp>
        <p:nvSpPr>
          <p:cNvPr id="956435" name="Text Box 19"/>
          <p:cNvSpPr txBox="1">
            <a:spLocks noChangeArrowheads="1"/>
          </p:cNvSpPr>
          <p:nvPr/>
        </p:nvSpPr>
        <p:spPr bwMode="auto">
          <a:xfrm>
            <a:off x="622300" y="2535238"/>
            <a:ext cx="11303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400">
                <a:solidFill>
                  <a:schemeClr val="bg2"/>
                </a:solidFill>
              </a:rPr>
              <a:t>Trace fossils</a:t>
            </a:r>
          </a:p>
        </p:txBody>
      </p:sp>
      <p:sp>
        <p:nvSpPr>
          <p:cNvPr id="956436" name="Text Box 20"/>
          <p:cNvSpPr txBox="1">
            <a:spLocks noChangeArrowheads="1"/>
          </p:cNvSpPr>
          <p:nvPr/>
        </p:nvSpPr>
        <p:spPr bwMode="auto">
          <a:xfrm>
            <a:off x="768350" y="3200400"/>
            <a:ext cx="600075"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400">
                <a:solidFill>
                  <a:schemeClr val="bg2"/>
                </a:solidFill>
              </a:rPr>
              <a:t>Casts</a:t>
            </a:r>
          </a:p>
        </p:txBody>
      </p:sp>
      <p:sp>
        <p:nvSpPr>
          <p:cNvPr id="956437" name="Text Box 21"/>
          <p:cNvSpPr txBox="1">
            <a:spLocks noChangeArrowheads="1"/>
          </p:cNvSpPr>
          <p:nvPr/>
        </p:nvSpPr>
        <p:spPr bwMode="auto">
          <a:xfrm>
            <a:off x="758825" y="3906838"/>
            <a:ext cx="658813"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400">
                <a:solidFill>
                  <a:schemeClr val="bg2"/>
                </a:solidFill>
              </a:rPr>
              <a:t>Molds</a:t>
            </a:r>
          </a:p>
        </p:txBody>
      </p:sp>
      <p:sp>
        <p:nvSpPr>
          <p:cNvPr id="956438" name="Text Box 22"/>
          <p:cNvSpPr txBox="1">
            <a:spLocks noChangeArrowheads="1"/>
          </p:cNvSpPr>
          <p:nvPr/>
        </p:nvSpPr>
        <p:spPr bwMode="auto">
          <a:xfrm>
            <a:off x="711200" y="4440238"/>
            <a:ext cx="10668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a:solidFill>
                  <a:schemeClr val="bg2"/>
                </a:solidFill>
              </a:rPr>
              <a:t>Petrified/</a:t>
            </a:r>
          </a:p>
        </p:txBody>
      </p:sp>
      <p:sp>
        <p:nvSpPr>
          <p:cNvPr id="956439" name="Text Box 23"/>
          <p:cNvSpPr txBox="1">
            <a:spLocks noChangeArrowheads="1"/>
          </p:cNvSpPr>
          <p:nvPr/>
        </p:nvSpPr>
        <p:spPr bwMode="auto">
          <a:xfrm>
            <a:off x="609600" y="4668838"/>
            <a:ext cx="14478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a:solidFill>
                  <a:schemeClr val="bg2"/>
                </a:solidFill>
              </a:rPr>
              <a:t>Permineralized</a:t>
            </a:r>
          </a:p>
        </p:txBody>
      </p:sp>
      <p:sp>
        <p:nvSpPr>
          <p:cNvPr id="956440" name="Text Box 24"/>
          <p:cNvSpPr txBox="1">
            <a:spLocks noChangeArrowheads="1"/>
          </p:cNvSpPr>
          <p:nvPr/>
        </p:nvSpPr>
        <p:spPr bwMode="auto">
          <a:xfrm>
            <a:off x="711200" y="4876800"/>
            <a:ext cx="14478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a:solidFill>
                  <a:schemeClr val="bg2"/>
                </a:solidFill>
              </a:rPr>
              <a:t>fossils</a:t>
            </a:r>
          </a:p>
        </p:txBody>
      </p:sp>
      <p:sp>
        <p:nvSpPr>
          <p:cNvPr id="956441" name="Text Box 25"/>
          <p:cNvSpPr txBox="1">
            <a:spLocks noChangeArrowheads="1"/>
          </p:cNvSpPr>
          <p:nvPr/>
        </p:nvSpPr>
        <p:spPr bwMode="auto">
          <a:xfrm>
            <a:off x="720725" y="5126038"/>
            <a:ext cx="828675"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a:solidFill>
                  <a:schemeClr val="bg2"/>
                </a:solidFill>
              </a:rPr>
              <a:t>Amber-</a:t>
            </a:r>
          </a:p>
        </p:txBody>
      </p:sp>
      <p:sp>
        <p:nvSpPr>
          <p:cNvPr id="956442" name="Text Box 26"/>
          <p:cNvSpPr txBox="1">
            <a:spLocks noChangeArrowheads="1"/>
          </p:cNvSpPr>
          <p:nvPr/>
        </p:nvSpPr>
        <p:spPr bwMode="auto">
          <a:xfrm>
            <a:off x="685800" y="5354638"/>
            <a:ext cx="12192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a:solidFill>
                  <a:schemeClr val="bg2"/>
                </a:solidFill>
              </a:rPr>
              <a:t>Preserved or</a:t>
            </a:r>
          </a:p>
        </p:txBody>
      </p:sp>
      <p:sp>
        <p:nvSpPr>
          <p:cNvPr id="956443" name="Text Box 27"/>
          <p:cNvSpPr txBox="1">
            <a:spLocks noChangeArrowheads="1"/>
          </p:cNvSpPr>
          <p:nvPr/>
        </p:nvSpPr>
        <p:spPr bwMode="auto">
          <a:xfrm>
            <a:off x="685800" y="5583238"/>
            <a:ext cx="12192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400" dirty="0">
                <a:solidFill>
                  <a:schemeClr val="bg2"/>
                </a:solidFill>
              </a:rPr>
              <a:t>frozen fossils</a:t>
            </a:r>
          </a:p>
        </p:txBody>
      </p:sp>
      <p:sp>
        <p:nvSpPr>
          <p:cNvPr id="956448" name="Text Box 32"/>
          <p:cNvSpPr txBox="1">
            <a:spLocks noChangeArrowheads="1"/>
          </p:cNvSpPr>
          <p:nvPr/>
        </p:nvSpPr>
        <p:spPr bwMode="auto">
          <a:xfrm>
            <a:off x="2286000" y="2362200"/>
            <a:ext cx="25939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A trace fossil is any indirect evidence</a:t>
            </a:r>
          </a:p>
        </p:txBody>
      </p:sp>
      <p:sp>
        <p:nvSpPr>
          <p:cNvPr id="956449" name="Text Box 33"/>
          <p:cNvSpPr txBox="1">
            <a:spLocks noChangeArrowheads="1"/>
          </p:cNvSpPr>
          <p:nvPr/>
        </p:nvSpPr>
        <p:spPr bwMode="auto">
          <a:xfrm>
            <a:off x="2311400" y="2562225"/>
            <a:ext cx="250666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left by an animal and may include a</a:t>
            </a:r>
          </a:p>
        </p:txBody>
      </p:sp>
      <p:sp>
        <p:nvSpPr>
          <p:cNvPr id="956450" name="Text Box 34"/>
          <p:cNvSpPr txBox="1">
            <a:spLocks noChangeArrowheads="1"/>
          </p:cNvSpPr>
          <p:nvPr/>
        </p:nvSpPr>
        <p:spPr bwMode="auto">
          <a:xfrm>
            <a:off x="2286000" y="2743200"/>
            <a:ext cx="214471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footprint, a trail, or a burrow.</a:t>
            </a:r>
          </a:p>
        </p:txBody>
      </p:sp>
      <p:sp>
        <p:nvSpPr>
          <p:cNvPr id="956451" name="Text Box 35"/>
          <p:cNvSpPr txBox="1">
            <a:spLocks noChangeArrowheads="1"/>
          </p:cNvSpPr>
          <p:nvPr/>
        </p:nvSpPr>
        <p:spPr bwMode="auto">
          <a:xfrm>
            <a:off x="2260600" y="3095625"/>
            <a:ext cx="250031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When minerals in rocks fill a space </a:t>
            </a:r>
          </a:p>
        </p:txBody>
      </p:sp>
      <p:sp>
        <p:nvSpPr>
          <p:cNvPr id="956452" name="Text Box 36"/>
          <p:cNvSpPr txBox="1">
            <a:spLocks noChangeArrowheads="1"/>
          </p:cNvSpPr>
          <p:nvPr/>
        </p:nvSpPr>
        <p:spPr bwMode="auto">
          <a:xfrm>
            <a:off x="2286000" y="3276600"/>
            <a:ext cx="26670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left by a decayed organism, they make</a:t>
            </a:r>
          </a:p>
        </p:txBody>
      </p:sp>
      <p:sp>
        <p:nvSpPr>
          <p:cNvPr id="956453" name="Text Box 37"/>
          <p:cNvSpPr txBox="1">
            <a:spLocks noChangeArrowheads="1"/>
          </p:cNvSpPr>
          <p:nvPr/>
        </p:nvSpPr>
        <p:spPr bwMode="auto">
          <a:xfrm>
            <a:off x="2252663" y="3476625"/>
            <a:ext cx="2392362"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a replica, or cast, of the organism.</a:t>
            </a:r>
          </a:p>
        </p:txBody>
      </p:sp>
      <p:sp>
        <p:nvSpPr>
          <p:cNvPr id="956455" name="Text Box 39"/>
          <p:cNvSpPr txBox="1">
            <a:spLocks noChangeArrowheads="1"/>
          </p:cNvSpPr>
          <p:nvPr/>
        </p:nvSpPr>
        <p:spPr bwMode="auto">
          <a:xfrm>
            <a:off x="2286000" y="3781425"/>
            <a:ext cx="244951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A mold forms when an organism is</a:t>
            </a:r>
          </a:p>
        </p:txBody>
      </p:sp>
      <p:sp>
        <p:nvSpPr>
          <p:cNvPr id="956456" name="Text Box 40"/>
          <p:cNvSpPr txBox="1">
            <a:spLocks noChangeArrowheads="1"/>
          </p:cNvSpPr>
          <p:nvPr/>
        </p:nvSpPr>
        <p:spPr bwMode="auto">
          <a:xfrm>
            <a:off x="2311400" y="3962400"/>
            <a:ext cx="25177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buried in sediment and then decays,</a:t>
            </a:r>
          </a:p>
        </p:txBody>
      </p:sp>
      <p:sp>
        <p:nvSpPr>
          <p:cNvPr id="956457" name="Text Box 41"/>
          <p:cNvSpPr txBox="1">
            <a:spLocks noChangeArrowheads="1"/>
          </p:cNvSpPr>
          <p:nvPr/>
        </p:nvSpPr>
        <p:spPr bwMode="auto">
          <a:xfrm>
            <a:off x="2286000" y="4162425"/>
            <a:ext cx="17240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leaving an empty space.</a:t>
            </a:r>
          </a:p>
        </p:txBody>
      </p:sp>
      <p:sp>
        <p:nvSpPr>
          <p:cNvPr id="956458" name="Text Box 42"/>
          <p:cNvSpPr txBox="1">
            <a:spLocks noChangeArrowheads="1"/>
          </p:cNvSpPr>
          <p:nvPr/>
        </p:nvSpPr>
        <p:spPr bwMode="auto">
          <a:xfrm>
            <a:off x="2286000" y="4441825"/>
            <a:ext cx="27432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Petrified-minerals sometimes penetrate</a:t>
            </a:r>
          </a:p>
        </p:txBody>
      </p:sp>
      <p:sp>
        <p:nvSpPr>
          <p:cNvPr id="956459" name="Text Box 43"/>
          <p:cNvSpPr txBox="1">
            <a:spLocks noChangeArrowheads="1"/>
          </p:cNvSpPr>
          <p:nvPr/>
        </p:nvSpPr>
        <p:spPr bwMode="auto">
          <a:xfrm>
            <a:off x="2311400" y="4594225"/>
            <a:ext cx="23145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and replace the hard parts of an </a:t>
            </a:r>
          </a:p>
        </p:txBody>
      </p:sp>
      <p:sp>
        <p:nvSpPr>
          <p:cNvPr id="956460" name="Text Box 44"/>
          <p:cNvSpPr txBox="1">
            <a:spLocks noChangeArrowheads="1"/>
          </p:cNvSpPr>
          <p:nvPr/>
        </p:nvSpPr>
        <p:spPr bwMode="auto">
          <a:xfrm>
            <a:off x="2286000" y="4746625"/>
            <a:ext cx="26892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organism.  Permineralized-void spaces</a:t>
            </a:r>
          </a:p>
        </p:txBody>
      </p:sp>
      <p:sp>
        <p:nvSpPr>
          <p:cNvPr id="956461" name="Text Box 45"/>
          <p:cNvSpPr txBox="1">
            <a:spLocks noChangeArrowheads="1"/>
          </p:cNvSpPr>
          <p:nvPr/>
        </p:nvSpPr>
        <p:spPr bwMode="auto">
          <a:xfrm>
            <a:off x="2311400" y="4899025"/>
            <a:ext cx="220186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in original organism infilled by</a:t>
            </a:r>
          </a:p>
        </p:txBody>
      </p:sp>
      <p:sp>
        <p:nvSpPr>
          <p:cNvPr id="956462" name="Text Box 46"/>
          <p:cNvSpPr txBox="1">
            <a:spLocks noChangeArrowheads="1"/>
          </p:cNvSpPr>
          <p:nvPr/>
        </p:nvSpPr>
        <p:spPr bwMode="auto">
          <a:xfrm>
            <a:off x="2286000" y="5051425"/>
            <a:ext cx="788988"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minerals.</a:t>
            </a:r>
          </a:p>
        </p:txBody>
      </p:sp>
      <p:sp>
        <p:nvSpPr>
          <p:cNvPr id="956463" name="Text Box 47"/>
          <p:cNvSpPr txBox="1">
            <a:spLocks noChangeArrowheads="1"/>
          </p:cNvSpPr>
          <p:nvPr/>
        </p:nvSpPr>
        <p:spPr bwMode="auto">
          <a:xfrm>
            <a:off x="2311400" y="5257800"/>
            <a:ext cx="235426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At times, an entire organism was </a:t>
            </a:r>
          </a:p>
        </p:txBody>
      </p:sp>
      <p:sp>
        <p:nvSpPr>
          <p:cNvPr id="956464" name="Text Box 48"/>
          <p:cNvSpPr txBox="1">
            <a:spLocks noChangeArrowheads="1"/>
          </p:cNvSpPr>
          <p:nvPr/>
        </p:nvSpPr>
        <p:spPr bwMode="auto">
          <a:xfrm>
            <a:off x="2317750" y="5410200"/>
            <a:ext cx="26352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quickly trapped in ice or tree sap that</a:t>
            </a:r>
          </a:p>
        </p:txBody>
      </p:sp>
      <p:sp>
        <p:nvSpPr>
          <p:cNvPr id="956465" name="Text Box 49"/>
          <p:cNvSpPr txBox="1">
            <a:spLocks noChangeArrowheads="1"/>
          </p:cNvSpPr>
          <p:nvPr/>
        </p:nvSpPr>
        <p:spPr bwMode="auto">
          <a:xfrm>
            <a:off x="2311400" y="5610225"/>
            <a:ext cx="1592263"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200">
                <a:solidFill>
                  <a:schemeClr val="bg2"/>
                </a:solidFill>
              </a:rPr>
              <a:t>hardened into amber.</a:t>
            </a:r>
          </a:p>
        </p:txBody>
      </p:sp>
    </p:spTree>
    <p:extLst>
      <p:ext uri="{BB962C8B-B14F-4D97-AF65-F5344CB8AC3E}">
        <p14:creationId xmlns:p14="http://schemas.microsoft.com/office/powerpoint/2010/main" val="171157515"/>
      </p:ext>
    </p:extLst>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FoAhwMBIgACEQEDEQH/xAAbAAACAgMBAAAAAAAAAAAAAAADBAIFAAYHAf/EADcQAAIBAgQDBgUEAgEFAQAAAAECAxEhAAQSMQVBURMiYXGBkQYyobHwFCPR4ULB8TNDUnLCB//EABgBAAMBAQAAAAAAAAAAAAAAAAABAgME/8QAHxEBAQADAQACAwEAAAAAAAAAAAECESExEkEDImET/9oADAMBAAIRAxEAPwDeowrz3MgBFiDv5f1gM3aPHfXHoYdky97SdhVenj0rtg8TaCItYYuupAKAkipJPT68+hxN5niy8qvGWUKTbc2/LmmOGRozLyQtlDM6okliTHfSDtS23X154jAi5aWd4URIp7syfMGAADH0oK8gBy2DKJjODJRVdAvaqwIDC9xcf4/fDuXfSX7bSZG3KCxA2t/z7YDQCNEGCyFBU93ukDewqNrfxagxPeuomrAW2BI6b1O3tiCqEk0xgqoIIRAAKU+lz9cesF/bQAhghF6XFBW3mBg0Y8bqtdIJpVSTXw/rElPdJIIoduWF12OugFgTS1NjXAs5mhk8rNMyuwiiLURasQBW3M8/ridKTllsKyhQO73gD4fnnthaKcQydjO6q1wuo1qdx9DWmKHKfG3A5n7ObMBGND3wRqPri6nlyudhWSGVTpIDFSAaeBxVxs9idxaZSRbISo60NOv5XDE9NI7qsSed6jny6Y1jOHOqViyLkMt0dj856UFj50PXyu4mMkQizKjtSoL0FQSPTbfEWK2IidiumEgwtZdVTpPL0338q48EkiLGwBY7MoFK23FftXbyud9AjLqLdV5Hx8cB1LIo1r0IJvTpg0BUIlJMcve5hgbe+3tgEkTs7dq0e11VGF+tSfzqcHLixJDNsDyP9WxoUnxpJwf4ll4XmshPNkGlVO1QMZMuxFaEU7yXsRy64cw+XhW69WvF8iczAe6qSB71NR6HfGYupljnHd76NcOLjltjMZTcVdUWLS8kmglkBFLitb4nnXENWkZVj7Ni5kNFXxY1oBTnywiYs9FnZJMvnTClKsn6dXAUAjrYk3vyBFLgqxlTmdLyZ/MQyzBVU9hE0aAnoCzHc716Y2l4gjl82mby+XmhkEyMqkSRt3Xpex6E1Pvg+Yk7Ma4UUi2o15Ei+DDJsXkCuzJW627hG5H8cqW6EGWCvHmBEO0jUmN1ZjVKVLA157ewxQEGZLaQFR0YA6kIJNRW3W2IltGYUKTp7NgTWwuLafH/AFgBknCuXb9OFFQY+9Xe4JtWvUGxGCBu+EeYli/ZmknWu4AFNvphHo4rAFmCi1DqB2Hj13GAZ6QQxEiiMNqDcYiVGptMaFl/yIBK73r5DzxEoJI6IStRVhuB53sbXxNpxy74pyHCM05ky7fpc6SxCIbPW5GnkK9LVrik4TL8QcKnSOCN2y4Opo3YEUrehBtvT1vQY32T/wDOOEjicub/AFmbklkcuRMagN0qCK+tfphfM5WTKy5iCVw06OqQVjAarUANSaEhTa1d98deH5MbPjvbLLG723Dgs0mb4fl3DI04jDEEFa+deV8PPls40hzE0qdmK1S9Rt405D3wDhCPluHQrM8zOwLUlbU3M/b1ttgk7tfSuulwtRVT4D8qPG2Oa620hjKyH5KbCynY+GOW8b+MeJfC/wAUTQ/qk4jwvtD3XoHhFe9HUUuOVd6jc2HSflJJjViSaMo/5ofv9qzPfDXCeLSzZzMZctmJUCu8diwFlqNiaWrvTntR4ZYy/sWUtnFhkOJwZ3JR5nLapYGFiBt59Kc+nOnKef4YmfjSQaRmYz+2+kHSOanqMVnwnw+LhoziwlhGTqeMsdKtUgUr1FCb9Di4jlGsxpYg8xZa7W6b+2DL9bwTs6hC4SIZeW0gJJ5C9TbwxmJz6WbQRVTWgINa8xX0+/THuIuqOlRO8qmNF0AgGgFhU8/7w0ZFMurSGVXrQdQv84isfZSGWKj1ADqANfmPAdLYk/6YR0AjFD3VI0nz0/1hQ2JOyZcH5iINV+ZJrj2SKH9U+YoNcoSOq8mAsDehG4v4YFKyBlTSi1pcmi06fn0wrxDNGO9UBFHNaCrKbD0p9cVBTjgF2Ym5e5BpSnQ8txgSiGKHRMF7M0VarXdqEdL1pfeuFGzyO9DWjq+60Na8x6YMZAqSASJUim1CpJ612qdqcjh6Gx3iAcFdMkak0DXN/PE1RNBZiSQoArcm3h6bYVhzf7xVo5FfUQSws1SACKEjlW+DiMBCJaJqPzf4nYD1scRVPZoonXt49CtSusJdvMD77+OKzMQ5ZVkz2ZjDmFNTBvlIF6n7evPFpLMOxuVNV7xFtW3TFcw1yFCrBTQXuQCabe1xgnpjZmap7s1UPRtx1riEUmiR1AXetTYnAM6QWQhR1Yjbn4U54wIUzC6QWFLUvTw9L4aT6TB4qVBK2JU3tvgiFbBKKGUVG9d/5xURSrHm2QEMgWhAPP8An+cPqyKEYSfNZTXcV6ctsTkqGiq5cuxYaJGq1DetPLCzMI5g7UCiqk2BxMsXDNprqB35HngSmoYsjEMpqu9fymCVNPqyFiA+ljuOuMwBFPZKyULKe6Dy5euPcOwdFjkFY4oDqCcz0wjxaSZslMmUaJ5jUxRyVCluQJ6b/l8LRsQTqXXHQnu3HO1vX82BNMzyBlkAJpXVcE1qDt44WPA5x8Q/GvFMhmv08sYinN5IRqXR5VvT2xQz/HPFpkWMmNEUUUIDb83x0X4kyfBs/AYs+BJItNM1ACpPKt7X8PPfHN+I8G4eZSvDZtbaiNHaWNBehp+Ux3fiywynjDLc+21/Dfxqmbmd+MvHHJZYmAJbxr/I8a43TLZjURI6xsrjWhV7EAE2/vrji0vC3y/7ywSJoFWC0ZRfcEk15bVHliy+HeOcWyT6YHd42YNSi0tuaf42rcEAV2OKz/DL3ETO/buuTmSeFQoSqsKhjQqfHpvWnjiHeUqNeooPL/yrXx8sZldUuSy+aKJGZY1JbY08Tub8vDARmInXc9oG3JrqN608qnHDZpvLswM00cbBowKqdRJqbAHf82x5liv6jsmkRmc008608/M4XUxHMRxhpULMdQc3BNDS9xbrhHMySpm3McWoL3yFIBQ0tQHnfflS/TE66e1nm41UtTvMCVCA7XrUDnb7YA8DjKLWqkMP+pzt/u5xQZiXNZ7OxZeBZuz1/uyKalL3pTx07kWr0OLISNHmolklcqGOpmBoDsQa/npi9ENFliy9opoq1BGnx264ay+W0uKk6HFrb9MCi4hCRHFFGWDWB1UWo69fTGSZqRkjEsxRnXuCO1SbDe/2pgsI9DEIHkMsouaam3pz8cDDrl6RsKISRrJoBzOMTMirLDRe6SACCHIHP771thaSOrI0ihivc07XIv8AfpiJxRpZRl4lVSKnZWNqjeh9fpjMV2Y/6MZZSRqNLfL6eP8A8+2YcTboEZhjSRg6sp+UxsSTvUClTtvij4/xQ5DLNmY4cx2taKDA1uZ+Yd77Y2TsVZI9WmMxJrD6iQhBFOdce5+XQihwjsyBnV0qK1FRTbfFY6n0Xrh2b4nxXjudZMqkpeS2hW1NTnU8sbB8OfCudinUZ9yikmka1A6VJpc25bXv06vk+H8KidpYcjBGZHC1CCrDf61OJZmLKiUu8CkqCTKzEgCnsPtjX/a+ScL4TX9c/wAxwo5bK5lYDOruunT2oIa+1Dy8Rf8A3UmN8llYjk4nLShGeSJB3hWmm5FPLbyri94lmszPxwxRP2cIGlIwBRqgXqOV+uHeGcMpnGzsYiTLxOonjkNAXfY9NxTzPhTG2OWu1nZtsuTlkynDoMvrjeaGJdalaja3O3If7xHtWzcP7mZVmVLBVACHwqen8YjnsxDmtbaQH7QUGijLax97+RHjhDLzNGZI54tWqqFkG3Ko8r45r2tTjV7VgXRnpVTqIYjxFr+H2wxFGJ5SUHaEk0AoCRUC971Bbn9sV+VdQVfMKGKrQArW4NAwvU+WJx5iUZp2jYyd75CaE15jzOIuKpRsowyWZYUPfcmQlQdVOdeXMmuEuK5iOPTPKZUZ6EaD3k8hzw4kh/bdqTFSW1C1hSwPPnQ2ODR5HK5uc5j5lcm9y0YFa6RT/XrbBj6KpizS5pHVHjQxBdZ2Fbn3qPfDkBjcMZmo6rzUHSOQHrbEp4MqcxHFlmEOmTUO0lLsenM/U9MF/TxsxL0YlDIwFAt/+B9ca6RsSAOJIpIJFZKqe612NL1PphzOZpYZYRmO6aE1W/vhOLMpFCatXu2pvXy/PTFY802Zjkn/AO7runRSOXtjPLFUq3zUiujIGIferdPtjMV0MxZI3WoYChO1cZiOwz2VV8mKNCWSQl2q3ynn0qNsAmXKZeRy5TtLakpqYX57/hweFmbSWYklTWp8cJZpVEFAooJgQKbb4qdT4NmZJ44kZNR1N39RuDTlX12weOTLSxdkWWOQKHBJNb2Le9drW9qrNMwyUZBNdY5/+38D2w7mCVzWWjUkI0RdlGxbUBUjrTF+wgn4fBG5kEogWUAMq1OlfCnl4cjjOLSIvD5ctCiyRmPQyMRoIIp5UuTSm3XC2TZtUveNpmUX5V28sAYnsOKNXvKGKnmLHbANjZrMS68u7soWSPQrW5cwRtv9sRMszR0kjLP2dJO50518qe+J52OOGHsoUVI0kXSiigW/IYLMNLtpt5euGRmOZQAsRTUaPpFixH+J6G/jiGTZlLSBAFiqHY0/8q06V39/LAc1Ggny5CKC1KkDeq/2cZnCY5mVCVFVagtepvhWHKYyRM3aAgVYsNO9enlzw62Y0qVQhlZe4igfMB/vfFbB3MurJ3T2rCotbC3FDpzS6bfuKbYznqheK5NszHrVArKQVJNbU548y0M8SIZMy7BKhjrJFSfz8tgU4AegAAaUAjqOmFiTcVNO79aY3+kJrIuXzykqWVge8SeXr+VOLVYYZHLA94qGK1Jqa1xredtLFTmt/fDsABjyxNyHIFeldsTlBKekzMZ7sUchFWq6MtAa0pcjnXbxxmKnUzO+pie+Bc8tO2MwSQP/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196" name="Picture 4" descr="https://encrypted-tbn0.gstatic.com/images?q=tbn:ANd9GcQg50wjUAwlKvrsGGPAoVk5mhuFctSs51ixMuTpxTIbzsu9HyCwWuMynwQ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2017" y="273449"/>
            <a:ext cx="1274926" cy="849952"/>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9" y="1565662"/>
            <a:ext cx="1824672" cy="95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utoShape 9" descr="data:image/jpeg;base64,/9j/4AAQSkZJRgABAQAAAQABAAD/2wCEAAkGBxQSEhUUEhQWFRQVFRQUFBQVFxQUFBQVFxUWFhQVFBcYHCggGBwlHBQUITEhJSkrLi4uFx8zODMsNygtLisBCgoKDg0OGxAQGzAkICQsLCwsLCwsLCwsLCwsLCwsLCwsLCwsLCwsLCwsLCwsLCwsLCwsLCwsLCwsLCwsLCwsN//AABEIAMUBAAMBIgACEQEDEQH/xAAcAAABBQEBAQAAAAAAAAAAAAAAAgMEBQYBBwj/xABJEAABAwIEAwQFCAcFBwUAAAABAAIDBBEFEiExBkFREyJhcQcygZGSFEJUobHB0dIXI1JicuHwFUNTssIkJTNjc6LxFjREgpP/xAAbAQABBQEBAAAAAAAAAAAAAAAAAQIDBAUGB//EACoRAAICAQQBBAEEAwEAAAAAAAABAgMRBBIhMRMFIkFRYRQygZEjcaFC/9oADAMBAAIRAxEAPwD2wuN0sFMyHVOMclAWhcui6QDqFwuTTqlo3cEjkkKk2PIUU17fE+QSTV9GlNdkfsXZImXRdQvlR6Lnyo+Cb5oi+OROui6iNqTzsnmyJVYmI4tDqFy6CU/KGnUJp9Q0bkBR34rCN5G+8Jjtgu2hyhJ9Im3Qq8YzB/it96ejxCN2z2n2hIr63/6X9iuua+CUhJa8HZdupE0+hh1C4upQBCEIAEIQgAQhCABcJXUJGgEZiktkPgnCE09nMKKSmuhVgjVVUxr7OcAdNCqmbiiMEhovbmdPcN1W8VPHygjnlZ9iqZSyQZX78jsQobdRJNxRdr08XFSZp2cROcDlDb20RHiLju/X3BYjs3xO7puPAqxhqzbX3qHyTfbJvDBdI0z5cxF3E+1Pse1ZJuI9Dr9yX/a1gbnTkmbvsXxmv7cDZNyVyxLsdAvqo1RxANw5Lv8AoVUI2NTioG6raziRrNLrCV3EVwQCqE1kkzgxgLnE6Af1omtvGSaNUT1SLiYftKzpcVc4Zr2b+07QexYXCsPbDrKe1l5MH/DYfE81YSvfIe+b9APVHgAqN2vVfXJL+lUvg1dTxWGg9n3z12b7FR1OO1Mnzso6N/FRoqdSGxLLu9Rtn8ktekqh8EXI92rnOPmSUCkCnNYnGxqjK6T+SfKXRCbRjokuhLXCwNvDqrqGjJ5FSqXCy47HTTXQKzpqbbZdEE9TGJTwySC2SRwO+5VlDxPIw2e0Ot7Lq9bgjbeKz2O4a5huRptcLXehvojujJ/2U/PRdLEkWWHca00jsj3dm+9rP0B8jstKx4OoII5WXjWN4a3KHuGnMqFgvF01E4Bj+0i5sdewH7p5LR0muc4+4qajSbX7T3RCo+HeJYatv6t1n2uWH1h+IV2FpxmpLKKMouLwzqEIThAQhCABCEIAEIQgDznjeQCqIN/UZt5KibUi+pBCsPSFVZawj9yP6wVkp63yWdZH3s1KX7EXclVbmo0uJaHVZuqxO3NU9TihOyaoZJMpGjfjwHPwUaTH1k3VBJXO0Kd4g8iL2fFyeaYlxMkbqpDk9TxF7g0blLtSWWKpuTwTaCF87w1nPc8h5rd4Zhwhblj9Y+u/mfDyTfD2FCFm3eO5V/BT2WBrddue2PRfqqxyxmlpVOZFZLjYnmsWNOzJK5CGsSwxOBqUAoXIY5CA1ORjVCVdNyyOTyTTiLWWvv8AUrjCK9jxYOBPRZo2O+vmozpXQnM3UeHJdJ6X6hBPbLsz79PuXB6FdUPEVSMtri23ttyKz1VxacmW+9h4qjq8Q7VpbmsW3IvuVvXamO0qV0STE4rMXM7NYyqpyHFaaS2RhMgLyduXgnZcID2i9w+xv0Pksf8AUV0vjps0NkpGcoZ3xtDonFsjDmDhuvVeCONBVARTWbOB7JLcx4+CwuH4fbM17dtvb0VTUUEkTnPZcZHgtI3t1HkpdPrlGbWRL9MrIp/J9BgrqzPBvEQqWBrnAytAvbTMP2gFpbrdqsjZHcjHnBwe1nUIQpBoIQhAAhCEAeE+l+uLMScP+TEf8yw82JErTem8/wC9Xf8AQh/1rBKvKK3F2E/akSJqklM3uuZVKgpidknQ5ZZHY03UhsKu6DBXOsbc7LX0Po9newPEe+2YhptyNik5fQ7hds86FOVq+FMJ1zEalXGJ8HPpg0y5QXHQA5jYbk/1zVrhVMGtWP6pqPHHYuzQ0kFL3kyGKylMakxtUlrVy85FyUhIalhq60JSibIXI4gJVl1NEyJsurqECCSkSvABJ2G5SyUiWMOaQRcHcJ0e+RTBVVYXvcRbc28uqVCWgZnEE7WvvdTOKnxQ5WNaATqSN7bLMve1rHOduTlY3bxL/uXTUt21prhEUko8kqvqLyd3Rjdhz0W6piHxNd1AP1LzejkvvroQvScOZaJgO4aPsVX1JKMYr6H0c5Zxxu6x3tYH9rw80xURA3B5qZKwEaqrGINuWuOrSRfS3tWfXmXMSysIrqJj6aXPGbFjrt8Qd2nqvYsHxBs8TZG8xqOh5heV1cjQLkhW/AmL9nMYSe5J6vg/+YW/6bq5KW2fTM7X6ZShuj2j0tCELpDDBCEIAEIQgD549Nrf96u/6EP+tYZkS9E9MVOXYm4/8mEf5ln8LwGSVwaxhcTyAJUEnyXq4+1MqKajLiNFuuEuDJJyLN05uOw/FbThP0ctjs+p1P8AhjYfxHn5L0GGBrAGtAaBsALBKoZ7GTuUeIlNgvC8FPYtbmeB6ztbdS0bBXiLKJi1V2UT3/stNvPl9akeIrJW5kzAcX1fbVJaNRH3fvP1/YkU0dgq6ju5znHckknqTqrmFui4XX3Oyxs6iqCrqSQ4xidAXGBOBZjYyTOAJQCAuhMGHLIslIsgBNlyyXZcKQBJCQU4VEnrGte1hNnO2HVSRTlwhVkwHFhz1Didm2aP696z9bIZXHKLBtg0K/4qae3c0DmXe9VBblIG111emeK4/wChtsdzwP0EWUcrrZ8PVr33DwSAN9LLLUMAdIGgXtpYczzv0C2cFy0MiGUc3ch/D1PiqWtafDRJVHCDFcSbEDYZnfs9PF3RYeoqJDIZLXue8ANLeS0nFMHZxDLe1+8eZPIkqtwqAyA5HWPNrtnDwtqk0qhCvevkkcco7RAzez3iyalL4ZMwPeaQ4HxGoVpR0kjX3c3lbcLtZTB/UEcrcuvilVqjPjoNvGGevYPXieFkjTo5oPt5/WpyxHowqj2L4T/duuP4XfzutsF1ens31qRzN0NljidQhCmIgQhCAMxi3B0FTUmeXMTla3KDYd2+535q6w/DIoG5YmNYPAanzO5Ulw1SwjCHOTxgF1CEDQVTxO+0DvHT7/uVss/xlJaIeJP2KDVS21Sf4JaFmyK/JiKFitIQoUDVPjXntryzqJ9C04xNtTzQq7IJHQEqyAF0BMyR5E2XbJVlxJkTJwhJsllcS5DIgqDW4cyS2YajZw0I8irByQQnwm4vMR6ZgeJaDsnF2Ykd0d7U6g219hVNBD/ePflN9Bu4+zkrrjSRzqhjGguNh3Rrc3NlYUuAktLp7OflNm8m/iV0Vd2ymMpPsl7GeHaJjm30APrAG7nfxHkPBaWNgAsNuiy+EU0jSezLQRcEEbq1jxbKcsrch+o+IVHUxlOWU8km3HBOq6cSMLXbHRY+qw2SndmBuOTh9hVnXzSNl7WN+ZnNoN9FbRTNmZe2h3BS1uVMfuLHLgiYdXCVtj6w3H3oqGLPyF0E5aw6G2pHtWic+4ultr2NSj0xy5LD0fzZapzf2mfYV6WF5Vwv3ayM+Y94/kvVQuo9Klmn+TnfUY4tz+DqEIWmUAQhCAEHdKCQ7dKCUVikLi6kEBZjjg9xnmVp1mOPm/qGu6PCrayO6iS/BPpXi2P+zNQBTGFVFTXCGJ0jtmj38gsJNxBJK8vLnDXRoJAaPBcTTop35fwjpZ8vB6wAnGhZ7h3EZpYhePXYPdoD49Vf00ZaO8buO52HkFRuqdbabK81geAXUoNQQqxDkSuFKIXCEC5ElcIRI4AXOygSYrGDYG56DU+4J8ISl0hyi30TXLI8SYpJFJYODW20vrfTpzTeO8WGMltiyw5EZvDyWCxXGXTPuAf3bkk+9bmg9Om3umuCTcquWX8leyQh05eXdWlrA3y01T8k8ZJERme0C5LSNOpI6LE1GbNZ9w4GxBBFvO67HOWHuk8xcHdbP6NP5I3q8Po1VNjzW6OdJl1tYi4Pj1VbWcSyOGUEFt9iPcqF8lzukzE7nmLqavR1p5wQWauT6LnDOI5IXE2a64ILXDT6lZcNYzI+ZrS8tY42IA2WMcdVY4NiDoJmSN9ZrrhOu0sHFtLnAyrUTcuWb+WkvPYPLgdi71hbqrlzLADoodNVipd22UNLbB1vHnZTpHAjRc1dKWUn8GxB5iLwD/3UftXqoXmHC7M1S3w+8henhdN6QsU/yYPqT/yI6hCFqmcCEIQA27ddakP3XQU74HY4HAV1ICUmjTqpuLafPTSDoL+5XKaqYszXNOxBCbJZTQ6MtrTPDuJpiaI+Lmg+/wDFQ/R7BFI57XtDiAHC+vPX7VYY/Qm09PzBzs9h1WV4dgc2W2fJcWJJsLeK5vw7arK84abOi3ObjJfKPZoWi2mgTllneGKpxjdclwa6173AFuqsP7XA3t71y9tElNrsTxSbeC2iS3BRY65pZm5JluLNIvbRQeOT+CLxzb4ROKSWpltYMpcRYWuPFV+G4k+YuytLgOQTo1Sab+hY1yab+ibXU+djmk2BG688qsT+Sue2NwJuQXbk+RUziPHp254z3NSLfO96xPZSyXygutvYErf9P0bjHM3wyxGTrWO8kLFcRdK9zj877lHj7hBO+hFrHofZukzQkE35JkrpIxjtSXRlzk92WWOMYiZHAlpDrAOLiSXHqbqtL7rktySdSkMbdPhFRiRTm2xwuFvG+/h0sktdfRL+Tk7Any1TzKJ3MWTt0UEYTb6GC1WuFUTic5BsNf5pukprXzXvy/FbagGaOMOOp7rG6bDcqlqdRtWEaGl02eWPVGga9hs9wBcBta3hsrGN5Dbu3OtlHoKE3NxoD77KVU66dVgWSUntRpv2o0HAcBMmY9fqC9CCzPBdHlYT5NH3rTrrdHV46Ujl9XZvtbBCEK0VgQhCAGX7rrUmTddaU74H/A4EoJsFKBSDcClxAK6kEPN/SFRdlK2do05+WzlnqnBWyWlhA7wuW8j5L1XiLDu3hc22u4/BeZYVKYXmJ21zl8PBYHq1E4/5a/5Nr06/MdhEjD6cHLdubdpv/Vk5S4oD3XtHuWrZGHDvAEeITTsBhJvay5t6uD/euTRV8FnciqqMWYIso0sN7XPgExR4pEALjbXqtC7h+FwsRvz5ph/CcWm+nio46jT4w8jVqKVlclbjOLh9PljIBBu4DS48AqzDMbkgF27n1rj7ls6bBYo9mg25ndPuoY98jdfAJFq6YrYo5RF56l7Uso88xXtK6QEMs7bT1SPHooVbQvpO7msb622v4dV6iyma3YAeQAWa47pc0II3DvtVrT6/dONaWIj6rk5JJYMcamKoGWZneHzmgB3v5+1ZmrwlwecozC+nI+1eq8N4fCYY3OY3PbUnffmp9VgsLxqwezQq2vVI0zcUngLfHN4kuTymlwBrge0kEd72GXNbwNirCj4ap2XJlEht3R3mi9/naKZX4flmdEDlbffw6lTqDDoGH50h/dBt71bs1UsZUnz9EiorXOCiML9WhgaznkFrj+Leyn0GGCfuhgAbbvX29xWrdSPkblsI27WAu4hV9JgUscjsj8rSPW8PLqqj1qkms4Y5bUJlwaKNhja3NI8EeI8fBUk1I6KYDN6gF/I6rZUlCI76kk7uOpWf4vpiLSt2GjvuKj097lPY3nPz+RVgte1BaC03C7h1OXuvbnYeazXDVbncY+Vr+XVemcJ0GZ2e3dZt4lXtHoZebD6RV1mpUIcGowym7ONrfDXzUtCF1CWDm28ghCEoAhCEARpT3vcuByTUO73uSQ5O+CRdD2ZKumrpQckBodBSwU0EsFA1ilgOOsDId20Y0OptyK3wKRUQB7S1wuCLEKOcFNNMdXY4S3I8ywXEw4ZXaOHLr5K+hfdZnizh99O/PHcC92u5eRT+AY6JRld3ZBu08/ELiPVPTZVNyiuDchNWxyuzVMT7VDicpbCudmivNCrLhYnWldITMkW4ilqZmhDhYi45gqW5qae1SRkSRkUlRgUR1ALT+6bJmOglYdJLjo4XV64JpzVZjqJ4w+SzG2Rn5qV2fM+JjupG9vIqdTuYfVFiNxa1lOcE2Y1I7tywyTybhopt5TrgmJEiHxQ05yh1ADrtIuDoQn3ldhYXODW6uPTkr+k087Z4iSWWRrjllfgnC7RLZnM6+HgvUqGlETA1vL7VEwTCxC3X1zuengrRdzRVsikzm77fJLIIQhTkAIQhAAhCEAQKs9/3JtpSq31/ckBKSrodalApoXS7pBR5pTgKYanAjI1odBSgm2lONQMYxWUjZWlrxcFeXcW8IPiOeK9hq1w3HmvWLpEgDhY6jooralNYZJVbKt5R43gPGBY7sqoZXDTP181vKKpa8AtII6jVUHH3CtO5pcyWOOQahrnNbfw1K80wvG5qZ36t+gOrTq0+S5XX+ixk24cP/hrwnG6Ofk94bqllef4J6RI3aTtLD1GoWypMWhlF2SNd5ELmL9FdS8SiQTqkiS4ppxTjimJCoEhYnHOTZKS96ZdMpoxZPGLFvKbc5R5Z/FVlZjMbPWeB7VYrplLpE8a3gtZZLKvq6sKvFc+Y2jaQD847nyCvMH4We8h0mg6ndbej9Hssac+ER2amupfbIVDTvmdlYDrz/BbbBMGbALnV/M9FMoaBkQswW8eZUtdVptLXRHEUY9+ola8sEIQrRXBCEIAEKLidfHTxPmmcGRxtLnuOwAXiuM+kXEMS7VuGs+TUsd+1q5CGlrRu50h0j8m3dqEAencXcdUeHN/2iX9Za7YWd6V3TT5o8XEBXeEVvbwRTZS3tY45Mp1Lc7Q7KT4XXy9hoZ2hFFE6vqvWfVTt/URncvEb9OvflP8A9V9OcPl3yWDO8SO7GLNI03a85Bd4I3BOvtQBHrSRKebSB7ChjkrEKgB5GmwUV07VWd+1tMtxrbSZMDwj5Q0buA8yFWVD2lpBXkfF4McpAcbbjVH6j8D1RntntMuLwM9aWMeb2qnreP6GL+9zEcmAn618/wA9UeqiSTnqpN7fQ1wiuz2mv9Lsbf8AhQl3i4hv2LPYh6XKp1xGGM8gXH3krzF0ibL0jchPYvg1ddxzWSetUSeQdlHuCrzxLU79vL/+j/xVFmRdI0x29E6etc85nuLnHcuJJPtKSydQwUrMo3WSRuLGOpUuDEXNN2uIPgSFR50tsiilSmTR1DNjS8XVDNpCfPVT4+P5xvlPsWDbKliVVZen0y7iiX9Qbt3H837LfrUSfjec7WHsWQzoumx9PoT/AGoHqH8FzV8Rzv3kNug0SuHqmAztNW54ZcatGbW/zh08lREpCt10Qj+1EM7pS4bPqXh+jpjG2SAtka4Ah4sf/Cu7L5t4C4wkoZRqXROP6yPkR1HQr6Koaxs0bZGG7XNDmkdCr0GsGbZFpklCEJ5GCEIQAIQhAHm/p/z/ANknJ6vbxdp/Brb/AL8isMDwKmrMEipojlhlp2DMy1w/Qvcers4N7rWYvh0dTC+GZuaORpa5vUHp0PQryRvo0xahLmYZiAEBcSGSOLCPMZXNv4iyAMxg2ByYlXTYd2goqanc7/ZmNIdI1j8uY/4j9iXOJ9a4C+hqClbFGyJmjI2NY0futAaPqC8To/RzjbK5lc6amkna5pc4yOHaNAyljrRbFui9yZewvoeY6IAra7CBK8uLyNALWB2TH/p4f4jvcEIULqg+WiVXTSwmcPDYP9473BUWM+jWKpILp5G26NZ96EJVTD6DzT+ylf6EoD/8uf4YvwSD6Dqf6XP8MX5UIUiikN3y+zn6Daf6XP8ADF+Vc/QZT/S5/hi/KhCMITczn6C6f6XP8MX5UfoLp/pc/wAMX5UIRhCbmH6C6f6XP8MX5V39BdP9Ln+GL8qEIwhdzD9BlP8AS5/hi/Kj9BlP9Ln+GL8qEIwg3s6PQbT/AEuf4Yvyro9B9P8AS5/hi/KhCNqF8kvsUPQjB9Ln+GL8EoehOD6VN8Mf4LiEmyP0L5Z/YH0JwfSpvhi/BJPoQp/pU/wxflXUI2oTyS+wHoSp/pU/wxfgt1wpw/8AIYexEr5Wg3aXhoLb7gW5c1xCVRQjk2uS7XUISjQQhCABCEIA5ZFkIQAELhCEIA//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20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 y="5307019"/>
            <a:ext cx="2015488" cy="1550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2912" y="-15240"/>
            <a:ext cx="2486025" cy="183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4"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8136" y="4894094"/>
            <a:ext cx="2695575" cy="169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6" name="Picture 14" descr="https://encrypted-tbn2.gstatic.com/images?q=tbn:ANd9GcRR2nXm8DF4ILoPaM9HCt5m3xkyTszd9cWLYlY3fkNihAUlBtV6P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3392" y="1823085"/>
            <a:ext cx="2504851" cy="1595618"/>
          </a:xfrm>
          <a:prstGeom prst="rect">
            <a:avLst/>
          </a:prstGeom>
          <a:noFill/>
          <a:extLst>
            <a:ext uri="{909E8E84-426E-40DD-AFC4-6F175D3DCCD1}">
              <a14:hiddenFill xmlns:a14="http://schemas.microsoft.com/office/drawing/2010/main">
                <a:solidFill>
                  <a:srgbClr val="FFFFFF"/>
                </a:solidFill>
              </a14:hiddenFill>
            </a:ext>
          </a:extLst>
        </p:spPr>
      </p:pic>
      <p:pic>
        <p:nvPicPr>
          <p:cNvPr id="8208" name="Picture 16" descr="https://encrypted-tbn3.gstatic.com/images?q=tbn:ANd9GcRgelMxYoWytykVkWehtFLAAAmRYO7tmvMwmhYuDCK8hSF4JqRq"/>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4096" y="3418703"/>
            <a:ext cx="2634627" cy="1475391"/>
          </a:xfrm>
          <a:prstGeom prst="rect">
            <a:avLst/>
          </a:prstGeom>
          <a:noFill/>
          <a:extLst>
            <a:ext uri="{909E8E84-426E-40DD-AFC4-6F175D3DCCD1}">
              <a14:hiddenFill xmlns:a14="http://schemas.microsoft.com/office/drawing/2010/main">
                <a:solidFill>
                  <a:srgbClr val="FFFFFF"/>
                </a:solidFill>
              </a14:hiddenFill>
            </a:ext>
          </a:extLst>
        </p:spPr>
      </p:pic>
      <p:pic>
        <p:nvPicPr>
          <p:cNvPr id="8211"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0868" y="3811233"/>
            <a:ext cx="2157412" cy="1675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13" name="Picture 21" descr="https://encrypted-tbn2.gstatic.com/images?q=tbn:ANd9GcRAfUgXetUUYKZhtcc8NE7inp4FJXxZ0my-cINzXN9aYXV_I5C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99634" y="2236826"/>
            <a:ext cx="2244366" cy="1574407"/>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3" descr="data:image/jpeg;base64,/9j/4AAQSkZJRgABAQAAAQABAAD/2wCEAAkGBxQTEhUTExQWFhQXGRgaGBgYGBsbGxwYHhgXHBgaGhsfHCggGBolHBwcITEhJSkrLi4uHCAzODMsNygtLisBCgoKDg0OGxAQGy8kICQsLCwvLCwsLCwsLCwsLCwsLCwsLCwsLCssLCwrLCwsLCwsLCw3LDcsLCw0LCwvLCwsLP/AABEIAMkA+gMBIgACEQEDEQH/xAAbAAACAwEBAQAAAAAAAAAAAAADBQIEBgEAB//EAEAQAAECBAQDBQYFAwIGAwEAAAECEQADITEEEkFRBWFxEyKBkaEGMkKxwfAjUmJy0RSC4TPxFUNTkrLCFpOiB//EABkBAAMBAQEAAAAAAAAAAAAAAAECAwAEBf/EACkRAAICAgICAgICAQUAAAAAAAABAhEDIRIxBEETUSIyYZFCFHGBodH/2gAMAwEAAhEDEQA/AKPb847241jPnGxE40xchRoTOEc7RMZ440x442AGjR9smOdujb1MZz+q1iQxfOMajSJxKbsIl/WJ0byjKHHRNGMgGo0i8YN48nFc4zy55uYirFt/mMGjSjGVvTmY4vFtrpGXOPO8dRjjGNRo/wCq6ecD/qucI14k6RPDLVMUEISpS1EAJSHJ8Bt/mAGh0cSIJgyuaSJaSprmgSP3KLJT4mOJ4WiUHnqC1t/pIPdSdlrSan9KddYocQ4+pbIDBCfdSBlQOiRTxvvHNPyYrUdnVi8SUtvSHnYoSfxJyX2RVuRUpgOozQP+qSVFKEAl2/EWb6tlyxjJnE1oLklq0e9N40UpShLSshj3TW4dDlJpUppetYg8s37Oj4IRGHEOJ9iwV2QJsBLSotuSp2Hzhd/8iVpl8JcsfJMZaeslZLGpuTXxOn08ItycOSA2ulbfX/eEkpe2WgofQ+le0ys3wHkqWlXyD+UNk8VSQAZKCXIU4ZiL1Rl8jGQ/4LN94FKRuo/Ri8NZZMmWdVKCWBpQAusjQF6bgRla2mCag9UPFrkEfHLPUKGlgQDv8UV5spbEpAWn8yS5DPpceXjGWxnEiSQDtb+fI1EXMHxhSTXepBr59Wivzzi97IvxYyWi6rFiIjFCDf1sucB2oBUdQGXT9TV8X8Io8T4VMlp7SWe0k/nALjksfCaXDjnHRjzxmcuTx5QLBn0jvbc4QjEmg8vveCdv1i5BoeJxAiYxTDT0MITiNjEhPJ3+sEFDpWJf+Y8Z/P0EJlTm+/to8MR9sYxqFwmmOGbArQNRjDBl4mI9rAQ0dKowQyZhJrHjO2gBXEQqAYsBcX8NLoSdNIWoTF3DHSMZhlzNoqzZraP8v5ic672pFKYq8ABMKj3akwB4u8H4cvETBLQwuVKNkpF1K5fMkC5gN12MkW+D8PmT15UWFVKPupTuo/IVJsAY16ZYw6OykggqHemEd9Y1F+6j9Apu5rF/DS5WHlBEtLJFn95R1WrdRHgAwFIXYnGqqp/D+dxHLlk5FsVRdmW4zMUFkHwbnUDyijJWNYb+0YAJ1KVLDk7K9SITYeXm1/jlEKSVnepN6NTwTh8tgslJLHchLVKi4qwq3OEvH+LMcgBsWBuMzEqXutQbwYaQ+4UgZEpds2eWCd1oKQ/ibxmOMYJRmlbUUElzuEhJHIgi0Lj23ZpoBIRnJ2O/+I0PBMIQSqndrc8qff8AEZpE0oPLlGo4Nj0BIUTQLTnBFkk+sNk5Vo0Ei3x3iQlA97LlISVZcy1TGJKU/kaz0qDWMwriecuApyKlRcnr1i77TSVKP7Jk4L/dmHrSFeCQAWMCK4xB27DSJKiRS5+cO08MdIb5ecW8BgQSKDu3/wB4aYjFy5CSqYGBfIhJqrcubDR7bAl45pZXKVRWy/FRVvoy0yUqTNSFZkgsxY16N4BofSJy0JUEkpyrZV60OWn/AHP4RRmcbQo5ss4PtODN/wDXFbEY3OQEDKNEj1JJuTqT6AADpWOXs53NSCcT4SFjPKASvVFGV+38p5W6a5nMbFwQag3BF6aERpO2WDUeDj08dtohxLBJnjOmk0DkO0pRJ/VsfA6N1Y8tOpHNlwWuURLLMHzNFCUoi/rp1EGE082Py+3jqONos5vHlAjM6ecV1Tft472h3PlGMAmFqQICC5TEWjBPAx1ato4YCVGMELEgmIpLR4qjGJBUEE5qiBWiKoBixPxLpG49YqFUcVHAIxjo5kCPpPs3w0YaR3nE2Yyl1s3uIbQgFz+okaCMp7I4RKpxWsOmUAoA2Kz/AKYI1FCr+zmx1OJnkvWpiOSVDJWexeLzF9IHJmAqS7NmDvZnD+EVltv90iAmbRyWXSSEPHMOvOjM7FL1/O5EwfuBv1EAMhSUukiNdnRM7q8tanPRJVorN8C2oTY6tVwY/g4SCU5gRcEAEG7HRvtruJSaOnHTWjMYHiqpb5k5klwUhxT+Y1aiFoCr5inMWNVFOaXMbdaXfmknWmPXJ7zbeOu8ajh0o9gWr3KdUzUH0StQjSaGp9mfx8sOfQ12+VzaxjvCZSjNYnulKgX2CSR5HaPcWkLlzlJXZ8yWIPdVUQ69nsJnQVN3VEIcc6rPgn5xpOkHsNxNX+oVaiWoj9apSXcWfMSYzMxs21q7c+cNOP4gnvj/AJi1qNTRmZPr6CKMnCE8ztGTS2ZfRp+E4glEsC6lpQLG+X6/PWsLsfixNnTpiqoSFZATTImiE8qN1LmLnD5IkIzH/lHtDf8A1SAJSBuQQCeSVnSFIDIWq1hYH4gT1oLQMcFt/Ys5PX8FNE8rBPZoZ2ASCG03r46mGOAlTCe6nKPzGjUsDUvUehiPBcOVZlvlCXJU4Aa1R0+sNBnKSZYALMCwcXtqL77Q8pRiKoykGw6EUBJZ2ABBoABbUVuPO7VJsrL3ki5PiKMerNF5XBpiZb5TnZ2+I6uB7xvCydxNZl9mpKACQ5YhZIJYGrEVOjwItTQ1cWe4tw/tZJnoA7SX/rAfEjSaBysrkx0L5oq6dI2mDK5QSXIVdSdbls3hobPasZv2j4Z2KgtA/CW+UflUPeQelxypVjHThyX+LOTPj/yQtChEgRz8/wDECBgvn5iOk5iBjwO8SywMmMY4usTly47LRE1paMEEU1j2WC5GvHHgGBtECIMQIiQIFmAxJJiSUQTCygpaUOxUpKQeZUB9YwaNP7NSSJBNs5d20DgeubzhhIxNQlaiUqLFzbTNWxF/DYkR3EJEsFCAcie6km7J7oJ5ln8TCiZN3iTpmVlokgkGhFG5xFZ1gomS5gzFeRdHKgSg8yUgqSd2BflryXhFH3FS5r6IWM1dkFlk8ssczi0XUrAv9/LpDPAzSsZDVSQSkfml/Ejmw7w5BXIQoLuRZnB0sbNpXSDYQrzp7JzMd0gCriutN76CsI1Y8XTK+I4AokqkkL/SVpChWxCmDQ5kZ5MmWkMtSc5WSQEd58yAXDsKONQ9ojjeKLQFkLExYo4SkITUB0AJqQWGa1bG8JZs9a3UtSlEDUksHAArYO0L8Up1yKPyEuh0oSZqAmaZYCVE5SskD9qk95jbKAbDkx1YheZAlmQEI91KVJAatGLEO5oz+MZjDpdT6CpHJwG5OTFmWnMTvUn6mDkwRsWGeX0hnxTgedIr2eY5kZ3YOGKDqmzgtUabH4bwZMph2iZkwuxAZKUs6lKd7AG21iYoyccqX3Ul0kMoEOlXgdNrWhn7P5ZkwFACVOy0vTIruqIJNAxsbGzxGcZenotDIn2Z7G8R7VRlopKQTlBuo/FMXzp0SGAepKzETc1EOUDrV7k61+UWsHISiZMlzhuhQdrGtd6XtF5E2VLYSUk6ZlkKyv8AlAADvqX+sdEJq+P0LKD7XsjJ/Dw6EsypneULkIskF3ZyM2lADrDHFcTMiUmXLpNUAVKHvJSR3Up/KoghWYVAKWYvAjh8hM3EF13Es+8o7zNUI5GqtAAcwWLnlSzNV3quXpmUagGmp0aH4rti2+kRxGDUFOojMrvZSXWXN2vXc7RJXEJ1jMmbGpfzv4R7B4RVZilJRmKlOUglzUuGq9fusMxOlBIVmeY5AASbUcqBIAfYUg26pmpJ2hZhivK4By2rDLEyu3kKl/F7yNe+AaeIdPjB0LQt0oUQQAwNH3ArXx8orgdmtgaX1+sI9O0UpSjRjUwcKPOGXtXhwjEEj3ZiUzB1UO945s0J845eUd8Xas82Sp0WVB48mXGo9lPZlGISqZNmKlpBYBKQSotUuSGApv6VfSPZXB5cwExQH51sSXLgZQNISWaMXXsKxtqz5yImmtTH0qTwLCgN/TJc6rKjV+ZMLcb7OYVSnAXK5JLjyU/oREn5UF2P8MvRhzWLPDuFTcQopkyysipayRupRonxMbbh/srg0KzLXMmAWSSlIOzsHItD/BTAtJTLGWWmlGCX8ANDYPAl5Ueo7GWF+zEYf2Kp+JOAOyEkgc8xv0A8THVeykmozzXDn4bNtlFI+hycGgUqulue/wBYhOkIp+GCObn6xB5p/ZT44/Rh/wD4GiYHl4jLdwtIW+2XKQ3r1MVh7C4iUqXNBSpCVoJopCgygSwUnTny5t9GwwTLS7IQH5AnlTQekK+K8VUpKghZYsKUBGVZPqwjRzzumzSxKrRk+2CkKF1OVcqmsJ5zOx5VGzVodfGLEiZlFKnV6va23W/OPYrDFaM8sFSQO+m5QdVW9wgPm0sdCrqs5lEqmutDc/Xn/mIfCxY7U6OHaoYW0ixhs0wsGJAGWj0DCwFmqX+cEmYCaSQmXMLE2CldLA866wXRlYbC4xKmGISuYBZaD+IEjQk0mJ/dUaEANFvEzQlBShIQuaAQxJPZEOlBUTVSgUqoAGYNVhS4ZKKlJCqIC0pLhnUSS1A7s/IAaPXmOmlSjMe6n6F6Nty6RDJxTtFY21TByFAvmdiGJ1BuD5gPyeBJGVYC2yKYE6ZSRUdL8iKihEEVPSfeGU/ps/NOg6UFKRNWUj8Qm5ICbhNXc6JJYi5pQd54e1LaFquyrhZZCyk3AWD1CSfmItyEnKs8gPEqBA8knyiKJgTmaWMpo+Z1sRYK90ag90UcdSSVJUnukgBypKnJTQOaDvClwAaEkAQs4vsaDXQJKDqwsAT7tXdR3A2GpESwuZwaDLVg7db1POILClksO4nmA3NRdnOvNgKMIspWVMEkBLM+UOTqS4dnsKUuHjjy3XZ34YJbZa4ngv6hp9lghMwAUUAO6vqzJPQRX4k2HTLRJpMUhClzB7wKkhQCT8FC1GJ1MMsFMy5XV3S2ZIoCLFwLltbxQ9o5R/qFgC+QpaoYoSwTuBYdIphd6J5VQnTKJDkKJvlAdRckOBs+sWJGHKe/PTkSn3ZWYFalaZheWHZyWPKCo4Zie84mIF+8ShLf3EDnEpPDEgvNnIGpCFCYo9Ck5Hrqp+VIvt9k20uguAkqnrKlMEpDkkslKX1JoPrBFz8IhT51r/YinL31I+ULeKY/MBKlgJlguzu5DutRo6m1oALAAkFciYknKlKlB6qBbyBBcc+cB41dsKyOqWh3xCXUTZasyKd4BsqtAoXSetDoTHsMtcyYCTmf3uSdTsPk7DWF8uYqSt0lQIDZkkilL6jSkE/4wtRqtZB3JbwgtVGkNFtvZZ9rxnlSVBLCVmQS4JYsUuWFmI8RGW7Pp9+EatZ7STNSfyE03T3vmmMlm+3i2CTcdnLnhxkfTPZkg4aUxoyvPOp+v2IaTwh+8VE8izHbnCH2GxJVhco+GYRpq6qbX9IJxeeUl0qINdA0Lk4RVyNBzbqI5RN0SVftU1eQOvQgcngU3CCeMoUEEakaf7wn4VxtU0ZZzZgWChlDhhQp3+fhDpc0XLK5l38SCCfEmJfHGStFOUk99k8LwWh7WYSliwQw1DOS9KbeUXwsJSAnupApTT9I25lhCc49j7qRzqf/ACUR6RVxXFgkFS1uKnck2+yWtAWKMewOTf8AI4xHEFM1Ann3vqEt/bAcMtaj3SlTX/Dl/RA+cfPOK8cnzSRLUpCLMkmvU3JilJwE53TnzciXreu0Na+g8ZfZ9bVhAffltzSSDyoSQbbiKnEJCEpASuiixBFixvWiv51jJezODxqFmYtakpscys72dklRANBUxsf6UlQmKZRq40ze8nwcCJuEb5G5S/VswoT5inq328QMwghQUQoMygWL/N+cWcWMsxQG+YdDUfOKiiCwAf72v6x0s50FxGLmLGWZMmLrZS1KHqTEUpoA9g1vHS5en3QJUH8vvyi7KwSiM5KUp0KiQD+0VUpuQLQjHQbA4lS5iQpale8EuXbumzmmnpAg6bEu2n+IsMEJKkrC5hAylLgJAUCTVjmozAWUa6QLESw76GoBLUNRE5UUigapZWUhRdyA9CQ7PzHT+Yb8K4GrErbNlT3lLUz5UDcEhqFgPpCSQKtV3DcvHUvWGEvGEhaAUpTMIzpKgDmTqDQBOtdWvc0x2hMtOqDYrE4dylKFFIDBZX3lW0ysBRtbXNIVjFZVBaS1aGlGs+jtfeJzSBo4ZwxDs1SQNB1asUJiiSGYjo2ptvRorEkxvj0EgKNJZAINAkPcOKO7itSwgMibWwUwfKlQtuSHDN1PSJ4jDKTLlLmZcmWiFLYuVKOZI3KSKsdOURwQkoqoO5AdS0skMauiqjSwTHn5EraPSxN8Uw8ifnoyUdSW6gtz+Xg+xuWRlnghbICEMfjYh+QAcvuLQuxEqSe9LKWLAKTWgAzOlnSbHxtWIcRQVypMsarVlDElVEgNvU25wmGSckjZU6szWOmrWSo1uol7DfekUDjUC6z5H5w/xns/iEEfhrs9AS3Ui0VBipwXlUpz+oJNt3BducdvWiGmjmGwCloCj+FJNM6qZtTVnPTlHUSpQDpUsga5Kk6EOpqc63i8OFzZv4s9TJ/NMLAgAe6GrT8oMWTNwyA2ZatyEgJ8HU58QID5ekFOP+TKk6dJKWSpWcq7yiG0a5s4u71aITpYyZTlKrg2d/Clxq1IOuTJmS1GQpRWKlCkgFmqUsohTV5tVtYVYTElCVIKcxNUmzFiC9HKTs4jJv2gpL/Flv2fScwTucvgaRkx93jb+zmHOdKyQKkvZ1bAa1L09IxfEO7NmBxRah5Ew/jvbQnk7pmr/wD5zjWmrkmy05h1TfzB9If8YkgrPr9+UfOeFYoyp0uYPhUD4a+kfWJ3fSCCGJff7DQvlY3JaJ4ZUzLDAV3vS2hvvFmaJiAlQV3TSqSwUwcddaQ6OGS9Tv8AZgkzAIU+nQUNudBHOo5Iou5RZk8Pj5lUKLpVU912YuSK0oN4XYlRUNWPQlhGh4r7PrFUDtE2BSHJ8Lnwj3BPZdSu9OGWWK5CKq5V90HfrTWGi2+wtpK0F9n/AGbSUhcxNDUA1cG9LHUPaNEnDJHdly68gSfGJTsYlCM6vdem6jsnZI1VYWDkxnuJ8XWsZScqPyJonqRqeanMMobtk3IerlgKdS5QVSipssHaxUCPKLWG4fNmnMlSFD9C0q/8SYwM3iElJCVLDsGq9DUWtDGQqUpzLmIWU1ORYJHOhcV1jTx8uwRlXSGHtHwU/wCoR7issxvyklSDaz5kPyTvCCbNo2WWRtkA8MwAV6xrfZ/EupaJy1TEzEFGQsSpw+UKNQpg6as4baMrxjDHDzVS1ae6qwUk1SoDSmmnhGUn1Yrj7RCUtAUnuVIYZlEihFGAHqSKB4hxrEoBAAKph+FRoGo9KM1APkAHr4KaO2zVKbV0pHMPwplhaljusQHzFRFb/DZtb1gcnZeONVsYyUrQgpWiW6m90u1C7lyBXTkYDxfA1TLDZkJrydSlZVbUPhryucUxREsKSDmLNlqUgsxBJHeVoRWzXJirwjFAraWj8MpYzDcK3taoDawFN/sgOHoBh5isuVsmUv8Aqd6ULa1iuFCxqfrF7ieLKJy0yznSAlKgRdQSM7G4ZTilHe8UZyEqUGBSGKnJDAB8zkszF6/zFVPdvok8WqQWZimRkZ3ueTDl+YP9KwPC5XckpQ4BNT4AAOSa9LxMiXlzJOcs9TRgKsxD/Oho1YEvFqPZleXLoRdLH8oow2ao84Zz+gLF9jBWJC1qSlKVpJokhlAbB6lrUegj2ERJc0NP0+718WrFSd3lZZoYtRVwRYKBAqPA9XixKWpGVZUpQUplpWrMkileoGoqNOfK4HXF6OzJQCizFJZw9eqToW/yIf8AFZ/YS5C0Pm7NXZufdBCQSzVUxbYeUL+HySo96gQSVHZNwU7hq8+bw34twgTUS54m9lNCe7LmElBS3czayllLOa2EDGly/LoGaWkkYnF8UmLLl3GvyrBJfH8QAR2k1mPxqaoPNjFDFy1ylqRNSx1SqxGhBqCNlCkRThsOfimS61SAFg00Lp9XvHUmRaRYMydNLl3IZyTWmpvHZ0ky6EZhYvv9Lwyw/EcPLSES0TFBquwcsb1PKJSsdKc9okgKFXqH87PXSNd6ZkmtpCRLy1BaFFgaEPQjnoRDJePQshRlIKtSCoP4JUAPACC4/hiZZOVeZNXLEjWpD8r0iorCIL5TlVcA917ktUhv4jMaDTYxkzQpQIADMGGgfTzfzjGYhBUpSq94k66l9ofylkIUrZKvkYz0bxo7kxfLdUkTyxv/AGS4n2kkJJOaWAC+1cp8g3hGFIhr7N8V/p5wV8KhlUPkfA+jx1taONM368YwDAKJq50qWp6+MTTxBZFUpI2FD4XHpCbEKKc5BJLmpqTt1o0LpU2axmAzDV1hSDlFQBlU5L1Zmjnm10Xipd2aqTi691aRyLg/wfAmCKxSQO8rN+lLgeJIB8geovGblcTQouoFJY3p1inieLAUAMJpBp30MuK8RzkkswFBbow0Ty8bmMdxfGGZ3AaC9+8dOVHi5icQtRACbs2jvasFwHDErnIQkEAsVFWwBKsoFhoK1LGjwqdj8UtlXgfs2ueFEApYPmNA7inMs9uVo0vDOAIkd5XfmFPeUoam+WtepMaXBYdKECWgMNBzvez7ktAsRNALSwFXeYsOl6+4g+9+5bg6JGs3kfSDS7YDhmFzqeyRrDLj3ChikBIDrD5VMfeLd2jkhRrahc6mFClqme+tagLAkt4JsIpz+HIdmAeOPg+fLlst8ypJIVz8MZBUFy1iYFZSDQOXNS1aDTcQIE1OSuyi4B+vQuOUauVLTiZYlKCUrlJCAoAkkJFJn6nFFJvYjURXxeCXJICkoYhsyWUFJo6QS5Hoaw/ypaZdLl/uZnFKKwQsk5i6jqwLqbnRtni7ImmXJIFClBUAG99wlKjTQrCgLOIu/hoStVAD3QSCcr6BveUWpyzEtopxOJBSyXJV7ylBiQLBnLB6mpcgbRWDTQkluhfKDfQdBvA+I5jJCUWKHVv/AK0wPfkkeEWlJADm8FkAJQlS0PVZAOqO63hmenXeLOVbJqG6Fvs6uWARMdn0vlKSFtzY06QcySkdmRzSoHuq2PTUaiovHv6ILbK6TVydCHtrSDcQxDMgOCCVdAcuUcjdVN4HOxvjonw2apBSK5VFim4LlnbfY3guGYpUxoa1uTy5awGUknLlJzZnGtyCG3MPjgpeGHaLBCnypSC7KIJzF6OAHA6conJ26XY36LYZeMOGwpSSoTFghBD9yqXF+6opUT0jG8UxakspS1EqJ5nRySbmvWNDL9qZLLlLkkoV7xUcyiX97M1FbEWhNxHAUCSp5Si8uY1Gs5AsRZQ0I6QVSaRJW7sr4PjCsuQ5ZqL5JgJZ75ahSTuUkRflLwZBJRNSToFJUP7XSCPEmM9NwSkTAkOXJCVNRXMafxrFyVh5qkk0ABFRdy9hp6RdpehEO+H4zDy7SFzK0zTEinQS/rDadMwuJASB2U02B90nYK67tGMmyDlYudi5guEBKS5qC7PoYQen6LmJUZS8jmlCm4voCWi7jEGWkgpy2Fmd6igYMeVfrDiGGOICZiO9MystIHezCmdrkKuSBQu7UcUnBTl++4D0Mw5QTyKmCj5mDdRN3LeiviTlkK5sB4kOPIGEdfv/AGjRe1qRLTKkhqOonU6A1sHzADlGdeLeKvwv7OXypcplzJHVoG1YMUxEiOk5jR8DxvaJyqPeSG6jQ9dPCLszCpFQ93LEgUBvWlWaMjhlqlqCk3Gm41HQiNdgcQFJBBoR/uI5suPdnVjlaBL4cmat7AZQ5c5nsQ9VJvUadYIn2cdVBnDF6M/MFg5JIO/OHaZ6RUAizVJNtHP+YNh5+YZgmj+8SAPNRAJ5CIUPcvRjsfwwpW5dJNO8C7aPoQza08IuezGGIXNVdNAFNepJblT5dI0syWo2QpX7QVeTOIFhUIS7ghaj7iTUjRx8PVQBGgML+uw3y0GJIRzW/wD2A181AjokaKiskFZCQKaRezt75GdQAAFkhgABsAGHhBlIRKlJm5hnVptceesSkwPbFmKmJlukVOp/jcxSqe8TQbxEIzFSi2vPrHVzykJV8Sg6f0ods37yRTZnuQyfwhoq9sJKmpkupT5j8CaqbnZo8OOrZQEoKCqlK1EgnmGbyZtDFHDy8zlN3ru9yecDxZKVZQavuCIEcMYt/Y0s8pDhHCMPPCyhS0J94AArAIA95H+oDUjuhYZy9Whdi/ZuakkJCZjXyEKPJwO8H5iLOAmBKlTFFkoAKz1oAN1E0AhRx325Skqlh0AlyiSEhXWZMJzFZGjnnvCwcpScUtIvz4K2/wCyKeHKSr8RBBY5QpPxNShDGrUNDrR4FI4YuYe8p+RCivxLd6Cez/tUpWUkrWgKbvTFAgu+VbFlg7kcnFo1fGOMpkYdK0qUZ0xxLlkuLh1r1yg0YM9uYfI2pcPYYyf7Vozo4MtBACVuQQ2QgNq5PL1iC+BFaySoSwXUXLlkgZlMLAauaQrPtfPWRKUpE1SVE94C7ndhTQCgYDYQ3xPGBMwJokKmLCCQADkLrWAwscgfd4bg40m+xXkcnaB4Li2GkkZCtmIKsgBJtRRU6E2NEvvHfajFS1y5cyVRPaELH6igZC37UEeEYfimOaZlAGVNOZNzXTbzh3wOYF5pJPdmgZSrRV0E7V7pOmYxf4/x1ojyXO3uhBiJ6kzVajMe6bMTTppDnhXE8gKSnPJVUoJqD+ZJbuqajsx1BinxDAKJ90haXCkm5Y3Y1fQ9PMcrh8wJCgC1RTTd/Cr2aKUnEFtSNVhRLJBkzkMbomsnzzd2nJWjw2HD1lOZSEEEuVIsaa/mfrHz5SVi48Gi5wziC5agqUrIvkaFtFDUcjHPlxSa/F0Vi0ntGjxvDQUlVGBykAO9CXuPL7KNEgpF2Nr+B+ZEaD/iKZsoTwAlebKtHw5qFwD8JBdjaoqzlRi5gKiBXWmmreH0gYpNqmuh2vaKaCXzMzEUALeelYbJUqaRmqTSvz5QCVLHvbVbfYXtEMavs5ClP35vdT0+NXkcv93KNJcpKK9mcuMXJifjGL7WcpYqn3U/tTQHx97xilBUJgmU849WMVFUjyZSt2MUiOjnBCnWOKTDCAFiLvCMVkLKJyn0O/Tfz0gIAepYcg56sT9Y8tQ0S3Wp06A+UK1aoaMmnaNPKmh3JcAFRBtQEgPsSAPGG/BEBScyySSS5PyGw5CgjF4LiBByqYpLuLDdNLDvARpMHjHAILj8v8RytcXTOiTco2hxiUIdikQHCqQCcgY6ttFdU4kFlEjUctYFwmi6kM71FDyaJToEboZTsPmDqJAdgRv1guJwK1SQNXDvRgwFA3q/1iSuKFDJDPWwal6NYGA4jiRWBld/XzjnehxR/TqylCaKWpKARupQEU+I4nOpw+UnKnYIBZI6Q1lFipQb8MEuf+qQezSOYPeOwBtCVUoDKGZtoWHdlZfrQ9wkgSpWdxmUCADpo/WFSZzlS1AFhcej7xdxcxJkSwHSA7gl3O9v5itwRlKQDYzZYNNHAMOyce9mf9r+JKlASU0ykg1vNb8VfVD9mnZibqL4hCHMaHj0tUxQUQ6u9mDfFmWVQmw6ax1YqUdDZE29ml9l8CcqmqVrloQKtmUT62it7V8WK5iig09xB1EtNA2xJObqpUOOATGVKGomoHPMpwnndvKMlj5JVlULNXq7/UQkYpztjybUKRRwRZaVbEHSz1vS0a5b/wBNNSPhnoPgpE5j07vqIyktDbRrMDi0kETD3ZqAhZAPdUCClZSAHZSQW1AUBeK5Nk8X0ZbiCCJiufe8FDMPQxcwM1ktqDQ/Q8jWG03AsrspoAUHyqFQQapD/Eku6Tq/OK03hZQb/b0jclVMKg7tDscRkzwBOJROsJgBIZqFbVt8Qc7g3hjIkrAT2gSpBBAmoLg1JdwSkq0tRg4d3w0xBTa336w24FxYyjvLNJiHoRuNlC4O9LEvDLCTVxKwdaYx4jJTlUWWzfCAQKsHraFmFkAre7BywardKtQ9POH+MlJSpSFElJDoUks4IcPuCCPA+SuakEuAwcsH3/xC45XEpJbCIkfgTEpqUzAspH5QFpUfA5fAk2Eeky0KJWFCtwQ5q7nnFfDJWFBSSQoVuxPStTd4ZYbEEqpLQDr3AHB3pTwaEbcR6s6mWCCoUlJqpfzPLVgOUZriWOM5eY0SAyU7JFh11PMmLvtBxITFZEHuJ290nZOyR6lztCpIjs8bDx/OXb/6ODyM3L8V0giRBnO/yiMoQVh9iOs5Rio6ffKItEiYkzwRAShEez8vv/eDqTEVGMEqTEtf76RZwOOKDW0DmJispMJOCkqY8JuL0a6RjQU1q4ZxeLEvKRQs2+8Y7C4wo3IpD3BYtKq5qRwZISjo7I8ZbQ3l4pKA61ZXfKwKlEgVyp16kpHN6R445BFDOUdhkl+F1keH+YSYqY6yf0Sm5Aywo+aio+MdCu6lQZ6jw3iCxr2PKVOkOziUlnZIAISlL5UuzkPUktUlyfJq0rEpeqHDm2v2avC3UM9Ye4AiUkd1ybg0IPLpDKKROTsNNAEkBQS6iS+qdx06wizBGcpNgCPAhoPxCYok5bPrFTDz0pBWpilJGbZSrplA6k0fYOdID29BhFlTjYHaT0j/AKs0MNiov4O0Z2dJN/m3SLPEMSrMS4Uokkn9RPeMRTPK93pcDm+jReKaVl5NPRLDYspISKBxXY0Y+B+UMuIIGckhpc91hvgmOQtIfQLf+0p3hXPwqtR9+UOcYnLIQSXUJwtW8tGcjxSmA5bVAjH7EE7BitGL7dfEdP4iusqBd/8AMXZmI7xGzsQ4rpbTxpTSkDyFRDbNSjh9QL6Ra/sRpehxwbEiekYdfSUrVKjZD6oUaNoS/wCZ4Lnpyl7pIrUuGPOhf73DhMApOXKe+tSQgBnzA0N9yB1fYxYxy0qnzSgjIpaiDbu5yUkb0MRa/KykXSpimYcx5fKtovmR+EhKbqUSRWpZhyeuh1HOITQMxY603uRWlxBEk9mSKFJB01Gh3DevKrSbBFIPxSccywHKJTSk9EAISfJIPjEcKSQCQNLAeur84tJSFqK0rljP3lIWWD/FUsGeoYvVtHNiUhnByIOhKkgsLkB7c7F+USclEZKzkuSKbl/Lfl/tCvjXFWeWguTRa380pPzaK/E+LODLlE5aurVW7bD1MKkpi2Hx23zn/wAL/wBIZ/IVcYf2SSIMkR1Mktm0dn57H70OxiYTHccJJKaH73ieUfb/AMR1CYkBBAX0j78YKB0+6UgSYnm6xhTxrAlJrygw5xyMEFMGv39vAin7eLJFB9/YrEcunKAYozJcAJUk0p91hpNk+UAm4Z9OUK0n2NGTTtB8NxKXlSC4U2VT61JCgeTsx0AhjKmuBYjwjNT8IYHKmzJfumm3yjlngfcTpjmT/Y1spYBdq35eUWEzSpTkmM3h+OD4wx3hnIx6SxBjmlGS0y8Yxe0e4txYSxYE3BIcJDkJZNApZIJ71ABYvTMzeKrmKBW5AoHNANAAGCByAEOsfJC2c3/DJ/UKy1X1Sop/sVCteAKVNcaFrw8Eoodpt0iIS9y/1t6X500cCGfCsKCptdt9oryMNyi5hUsvNmZtfCkJOV6RaMKHww4SGKUlVT3iMiQKFaybAVHN25Rl+J8USpSUJLoQVF1Bs61NmXlfup7qQBslyxLBlx3FlSF/lVMlZm/LlWQDyzMeoGrRl5mDOck1DuDy09IbBDWyeWTTpFvMNal6W+xp67Ra4ejvJdgCQK8zsK6XEVpMn6Xi5Lk6RRtASdFydNCROUKKQlKEgF8oUWUoHWjh/wBY2EJFoUFBm3386NDNKgFEFJWFhikXahFWu4BBbS2kclyO6ChYUhzRZCcpsRU+qT1AtAi62aStgZUkmv35RZmSctXvdN3p5RzGY9Mv3lIdrIynoKUHV/4havjcw+4hCdiRmPWtH6gwqjOf6r+wyyY4fs/6LkyUEjMshCNzUnkkXUelOkLsfxAze6BlQNNS1ir+LW6xXXmWoqWoqUdT92gqJMdWPAo7e2ceXyHPS0gKEQZCIMiTBUy46DmO4Qsd0mihuPHXUcwDEuzZ6v8AWJJREwmCKRSmCZRuPWJBMeAjGDR1o8n+Y8bf2wQEmjgjqv5iKLDw+cYwQ1DRFXSOTdOkT0P3pAMSALctfvy9IgRvHTHF/UQDEVSwdIicMDBE6xNV4wSrM4WkiKy+D/lLdKQ60HX6RFFz1H1haTCpNdCvD4eeglilYNCFC4+m/lFzDzV/8xBUNKgtyehMWN4kvTp/MSnghItHyJxJomSy/dUL/dh84GZSNCd6jy1vHh9+kCX/AB9Ij/o0umWXmy9ogtYJKipO2XKWUHDpVo3q7bCApw6AaKSpAL5VHKro9j4V6QaXbyg07XqflDrB/IH5XuhemdLG3mVfIVjq8eB7qVHogt/+z9Iu/frHZv0/9YC8Ze2zPzJekhHOxE1VEpI6n6BorGTNVQktsKD/ADGmPuf3I/8AeK4v4/URaOKK9EJZ5y7Yjl8NaLEvBQy/N1+gj0v784pROxeMLB5eGgwtE9+sEDYAYdo8JcWDY+H0jhsfD6QaBYAJ2ieWJn6/zEZenVPzjGONE2HPziKL+MejGP/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216"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62750" y="0"/>
            <a:ext cx="2381250"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17" name="Picture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480" y="-15240"/>
            <a:ext cx="1701846" cy="1580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18" name="Picture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39" y="2588502"/>
            <a:ext cx="1824672" cy="2718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19" name="Picture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77375" y="3876705"/>
            <a:ext cx="2089773" cy="139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20" name="Picture 2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02473" y="2742959"/>
            <a:ext cx="2083752" cy="1170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21" name="Picture 29"/>
          <p:cNvPicPr>
            <a:picLocks noChangeAspect="1" noChangeArrowheads="1"/>
          </p:cNvPicPr>
          <p:nvPr/>
        </p:nvPicPr>
        <p:blipFill rotWithShape="1">
          <a:blip r:embed="rId16">
            <a:extLst>
              <a:ext uri="{28A0092B-C50C-407E-A947-70E740481C1C}">
                <a14:useLocalDpi xmlns:a14="http://schemas.microsoft.com/office/drawing/2010/main" val="0"/>
              </a:ext>
            </a:extLst>
          </a:blip>
          <a:srcRect l="22513" t="14097" r="19441" b="8199"/>
          <a:stretch/>
        </p:blipFill>
        <p:spPr bwMode="auto">
          <a:xfrm>
            <a:off x="1707239" y="39825"/>
            <a:ext cx="1188720" cy="1191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22" name="Picture 3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77375" y="5227350"/>
            <a:ext cx="2240281" cy="1600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23" name="Picture 3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625833" y="5486400"/>
            <a:ext cx="2487687" cy="1381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24" name="Picture 3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816733" y="1320333"/>
            <a:ext cx="2042476" cy="1432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8441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7" name="Rectangle 3"/>
          <p:cNvSpPr>
            <a:spLocks noChangeArrowheads="1"/>
          </p:cNvSpPr>
          <p:nvPr/>
        </p:nvSpPr>
        <p:spPr bwMode="auto">
          <a:xfrm>
            <a:off x="533400" y="1778000"/>
            <a:ext cx="79248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Paleontologists also study fossils to gain knowledge about ancient climate and geography.</a:t>
            </a:r>
            <a:endParaRPr lang="en-US" sz="3200" b="0" i="1"/>
          </a:p>
        </p:txBody>
      </p:sp>
      <p:sp>
        <p:nvSpPr>
          <p:cNvPr id="958468" name="Text Box 4"/>
          <p:cNvSpPr txBox="1">
            <a:spLocks noChangeArrowheads="1"/>
          </p:cNvSpPr>
          <p:nvPr/>
        </p:nvSpPr>
        <p:spPr bwMode="auto">
          <a:xfrm>
            <a:off x="615950" y="914400"/>
            <a:ext cx="73850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Paleontologists-Detectives to the past</a:t>
            </a:r>
          </a:p>
        </p:txBody>
      </p:sp>
      <p:sp>
        <p:nvSpPr>
          <p:cNvPr id="958477" name="Rectangle 13"/>
          <p:cNvSpPr>
            <a:spLocks noChangeArrowheads="1"/>
          </p:cNvSpPr>
          <p:nvPr/>
        </p:nvSpPr>
        <p:spPr bwMode="auto">
          <a:xfrm>
            <a:off x="533400" y="3489325"/>
            <a:ext cx="7924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By studying the condition, position, and location of rocks and fossils, geologists and paleontologists can make deductions about the geography of past environments.</a:t>
            </a:r>
            <a:endParaRPr lang="en-US" sz="3200" b="0" i="1"/>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18843746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58477"/>
                                        </p:tgtEl>
                                        <p:attrNameLst>
                                          <p:attrName>style.visibility</p:attrName>
                                        </p:attrNameLst>
                                      </p:cBhvr>
                                      <p:to>
                                        <p:strVal val="visible"/>
                                      </p:to>
                                    </p:set>
                                    <p:animEffect transition="in" filter="box(out)">
                                      <p:cBhvr>
                                        <p:cTn id="7" dur="500"/>
                                        <p:tgtEl>
                                          <p:spTgt spid="958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847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1" name="Rectangle 3"/>
          <p:cNvSpPr>
            <a:spLocks noChangeArrowheads="1"/>
          </p:cNvSpPr>
          <p:nvPr/>
        </p:nvSpPr>
        <p:spPr bwMode="auto">
          <a:xfrm>
            <a:off x="5862" y="990600"/>
            <a:ext cx="46482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dirty="0"/>
              <a:t>For fossils to form, organisms usually have to be buried in mud, sand, or clay soon after they die</a:t>
            </a:r>
            <a:r>
              <a:rPr lang="en-US" sz="3200" b="0" dirty="0" smtClean="0"/>
              <a:t>.</a:t>
            </a:r>
          </a:p>
          <a:p>
            <a:pPr marL="342900" indent="-342900"/>
            <a:endParaRPr lang="en-US" sz="3200" b="0" i="1" dirty="0"/>
          </a:p>
        </p:txBody>
      </p:sp>
      <p:sp>
        <p:nvSpPr>
          <p:cNvPr id="959492" name="Text Box 4"/>
          <p:cNvSpPr txBox="1">
            <a:spLocks noChangeArrowheads="1"/>
          </p:cNvSpPr>
          <p:nvPr/>
        </p:nvSpPr>
        <p:spPr bwMode="auto">
          <a:xfrm>
            <a:off x="304800" y="176212"/>
            <a:ext cx="33718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dirty="0">
                <a:solidFill>
                  <a:schemeClr val="tx2"/>
                </a:solidFill>
              </a:rPr>
              <a:t>Fossil formation</a:t>
            </a:r>
          </a:p>
        </p:txBody>
      </p:sp>
      <p:sp>
        <p:nvSpPr>
          <p:cNvPr id="959501" name="Rectangle 13"/>
          <p:cNvSpPr>
            <a:spLocks noChangeArrowheads="1"/>
          </p:cNvSpPr>
          <p:nvPr/>
        </p:nvSpPr>
        <p:spPr bwMode="auto">
          <a:xfrm>
            <a:off x="304800" y="3505200"/>
            <a:ext cx="47244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r>
              <a:rPr lang="en-US" sz="2400" b="0" dirty="0"/>
              <a:t>Most fossils are found in sedimentary rocks.  </a:t>
            </a:r>
            <a:endParaRPr lang="en-US" sz="2400" b="0" dirty="0" smtClean="0"/>
          </a:p>
          <a:p>
            <a:pPr marL="342900" indent="-342900"/>
            <a:r>
              <a:rPr lang="en-US" sz="2400" b="1" dirty="0" smtClean="0"/>
              <a:t>(Why not metamorphic or igneous?)</a:t>
            </a:r>
            <a:endParaRPr lang="en-US" sz="2400" b="1" dirty="0"/>
          </a:p>
          <a:p>
            <a:pPr marL="342900" indent="-342900"/>
            <a:r>
              <a:rPr lang="en-US" sz="2400" b="0" dirty="0" smtClean="0"/>
              <a:t>These </a:t>
            </a:r>
            <a:r>
              <a:rPr lang="en-US" sz="2400" b="0" dirty="0"/>
              <a:t>rocks form at relatively low temperatures and pressures that may prevent damage to the organism.</a:t>
            </a:r>
            <a:endParaRPr lang="en-US" sz="2400" b="0" i="1" dirty="0"/>
          </a:p>
        </p:txBody>
      </p:sp>
      <p:pic>
        <p:nvPicPr>
          <p:cNvPr id="959503" name="Picture 15" descr="rock form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6212"/>
            <a:ext cx="3962400" cy="26066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029200" y="2765302"/>
            <a:ext cx="3962400" cy="3785652"/>
          </a:xfrm>
          <a:prstGeom prst="rect">
            <a:avLst/>
          </a:prstGeom>
        </p:spPr>
        <p:txBody>
          <a:bodyPr wrap="square">
            <a:spAutoFit/>
          </a:bodyPr>
          <a:lstStyle/>
          <a:p>
            <a:pPr marL="342900" indent="-342900">
              <a:lnSpc>
                <a:spcPct val="150000"/>
              </a:lnSpc>
            </a:pPr>
            <a:r>
              <a:rPr lang="en-US" sz="2000" b="1" dirty="0" smtClean="0"/>
              <a:t>Few organisms become fossilized because, without burial, bacteria and fungi immediately decompose their dead bodies.  Occasionally, however, organisms do become fossils in a process that usually takes many years.</a:t>
            </a:r>
            <a:endParaRPr lang="en-US" sz="2000" b="1" i="1" dirty="0"/>
          </a:p>
        </p:txBody>
      </p:sp>
    </p:spTree>
    <p:extLst>
      <p:ext uri="{BB962C8B-B14F-4D97-AF65-F5344CB8AC3E}">
        <p14:creationId xmlns:p14="http://schemas.microsoft.com/office/powerpoint/2010/main" val="105650037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59501"/>
                                        </p:tgtEl>
                                        <p:attrNameLst>
                                          <p:attrName>style.visibility</p:attrName>
                                        </p:attrNameLst>
                                      </p:cBhvr>
                                      <p:to>
                                        <p:strVal val="visible"/>
                                      </p:to>
                                    </p:set>
                                    <p:animEffect transition="in" filter="box(out)">
                                      <p:cBhvr>
                                        <p:cTn id="7" dur="500"/>
                                        <p:tgtEl>
                                          <p:spTgt spid="959501"/>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59503"/>
                                        </p:tgtEl>
                                        <p:attrNameLst>
                                          <p:attrName>style.visibility</p:attrName>
                                        </p:attrNameLst>
                                      </p:cBhvr>
                                      <p:to>
                                        <p:strVal val="visible"/>
                                      </p:to>
                                    </p:set>
                                    <p:animEffect transition="in" filter="box(out)">
                                      <p:cBhvr>
                                        <p:cTn id="11" dur="500"/>
                                        <p:tgtEl>
                                          <p:spTgt spid="959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950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a:xfrm>
            <a:off x="914400" y="7040563"/>
            <a:ext cx="8229600" cy="274637"/>
          </a:xfrm>
        </p:spPr>
        <p:txBody>
          <a:bodyPr>
            <a:normAutofit fontScale="90000"/>
          </a:bodyPr>
          <a:lstStyle/>
          <a:p>
            <a:pPr algn="r"/>
            <a:r>
              <a:rPr lang="en-US" sz="1400" b="1"/>
              <a:t>Section 14.1 Summary – pages 369-379</a:t>
            </a:r>
          </a:p>
        </p:txBody>
      </p:sp>
      <p:sp>
        <p:nvSpPr>
          <p:cNvPr id="952323" name="Rectangle 3"/>
          <p:cNvSpPr>
            <a:spLocks noChangeArrowheads="1"/>
          </p:cNvSpPr>
          <p:nvPr/>
        </p:nvSpPr>
        <p:spPr bwMode="auto">
          <a:xfrm>
            <a:off x="381000" y="1755775"/>
            <a:ext cx="4191000"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Volcanoes might have frequently spewed lava and gases, relieving some of the pressure in Earth’s hot interior.  These gases helped form Earth’s early atmosphere.</a:t>
            </a:r>
            <a:endParaRPr lang="en-US" sz="3200" b="0" i="1"/>
          </a:p>
        </p:txBody>
      </p:sp>
      <p:sp>
        <p:nvSpPr>
          <p:cNvPr id="952324" name="Text Box 4"/>
          <p:cNvSpPr txBox="1">
            <a:spLocks noChangeArrowheads="1"/>
          </p:cNvSpPr>
          <p:nvPr/>
        </p:nvSpPr>
        <p:spPr bwMode="auto">
          <a:xfrm>
            <a:off x="565150" y="914400"/>
            <a:ext cx="46164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Early History of Earth</a:t>
            </a:r>
          </a:p>
        </p:txBody>
      </p:sp>
      <p:pic>
        <p:nvPicPr>
          <p:cNvPr id="952325" name="Picture 5"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2326" name="Picture 6" descr="New previous">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2327" name="Picture 7" descr="New TOC">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2328" name="Picture 8" descr="New next">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2329" name="Picture 9" descr="help">
            <a:hlinkClick r:id="" action="ppaction://noaction"/>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52330" name="Picture 10" descr="resources">
            <a:hlinkClick r:id="rId8" action="ppaction://hlinkpres?slideindex=1&amp;slidetit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52331" name="Picture 11" descr="sec"/>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1150" y="0"/>
            <a:ext cx="34417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952332" name="Picture 12"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762000"/>
          </a:xfrm>
          <a:prstGeom prst="rect">
            <a:avLst/>
          </a:prstGeom>
          <a:noFill/>
          <a:extLst>
            <a:ext uri="{909E8E84-426E-40DD-AFC4-6F175D3DCCD1}">
              <a14:hiddenFill xmlns:a14="http://schemas.microsoft.com/office/drawing/2010/main">
                <a:solidFill>
                  <a:srgbClr val="FFFFFF"/>
                </a:solidFill>
              </a14:hiddenFill>
            </a:ext>
          </a:extLst>
        </p:spPr>
      </p:pic>
      <p:pic>
        <p:nvPicPr>
          <p:cNvPr id="952336" name="Picture 16" descr="BDOL volcano"/>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2057400"/>
            <a:ext cx="3962400" cy="299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37946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2325"/>
                                        </p:tgtEl>
                                        <p:attrNameLst>
                                          <p:attrName>style.visibility</p:attrName>
                                        </p:attrNameLst>
                                      </p:cBhvr>
                                      <p:to>
                                        <p:strVal val="visible"/>
                                      </p:to>
                                    </p:set>
                                    <p:animEffect transition="in" filter="box(out)">
                                      <p:cBhvr>
                                        <p:cTn id="7" dur="500"/>
                                        <p:tgtEl>
                                          <p:spTgt spid="952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5648" name="Picture 16"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977331"/>
            <a:ext cx="4760456" cy="5625993"/>
          </a:xfrm>
          <a:prstGeom prst="rect">
            <a:avLst/>
          </a:prstGeom>
          <a:noFill/>
          <a:extLst>
            <a:ext uri="{909E8E84-426E-40DD-AFC4-6F175D3DCCD1}">
              <a14:hiddenFill xmlns:a14="http://schemas.microsoft.com/office/drawing/2010/main">
                <a:solidFill>
                  <a:srgbClr val="FFFFFF"/>
                </a:solidFill>
              </a14:hiddenFill>
            </a:ext>
          </a:extLst>
        </p:spPr>
      </p:pic>
      <p:sp>
        <p:nvSpPr>
          <p:cNvPr id="965636" name="Text Box 4"/>
          <p:cNvSpPr txBox="1">
            <a:spLocks noChangeArrowheads="1"/>
          </p:cNvSpPr>
          <p:nvPr/>
        </p:nvSpPr>
        <p:spPr bwMode="auto">
          <a:xfrm>
            <a:off x="368300" y="405606"/>
            <a:ext cx="50863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dirty="0">
                <a:solidFill>
                  <a:schemeClr val="tx2"/>
                </a:solidFill>
              </a:rPr>
              <a:t>The Fossilization Process</a:t>
            </a:r>
          </a:p>
        </p:txBody>
      </p:sp>
      <p:sp>
        <p:nvSpPr>
          <p:cNvPr id="965649" name="Text Box 17"/>
          <p:cNvSpPr txBox="1">
            <a:spLocks noChangeArrowheads="1"/>
          </p:cNvSpPr>
          <p:nvPr/>
        </p:nvSpPr>
        <p:spPr bwMode="auto">
          <a:xfrm>
            <a:off x="6581400" y="1208509"/>
            <a:ext cx="225779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000" b="1" dirty="0">
                <a:solidFill>
                  <a:srgbClr val="FF0000"/>
                </a:solidFill>
              </a:rPr>
              <a:t>  A </a:t>
            </a:r>
            <a:r>
              <a:rPr lang="en-US" sz="2000" b="1" dirty="0" err="1">
                <a:solidFill>
                  <a:srgbClr val="FF0000"/>
                </a:solidFill>
              </a:rPr>
              <a:t>Protoceratops</a:t>
            </a:r>
            <a:r>
              <a:rPr lang="en-US" sz="2000" b="1" dirty="0">
                <a:solidFill>
                  <a:srgbClr val="FF0000"/>
                </a:solidFill>
              </a:rPr>
              <a:t> drinking at a river falls into the water and drowns</a:t>
            </a:r>
          </a:p>
        </p:txBody>
      </p:sp>
      <p:sp>
        <p:nvSpPr>
          <p:cNvPr id="965650" name="Text Box 18"/>
          <p:cNvSpPr txBox="1">
            <a:spLocks noChangeArrowheads="1"/>
          </p:cNvSpPr>
          <p:nvPr/>
        </p:nvSpPr>
        <p:spPr bwMode="auto">
          <a:xfrm>
            <a:off x="609600" y="1428447"/>
            <a:ext cx="307181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000" b="1" dirty="0"/>
              <a:t>  Sediments from upstream rapidly cover the body, slowing its decomposition.  Minerals from the sediments seep into the body.</a:t>
            </a:r>
          </a:p>
        </p:txBody>
      </p:sp>
      <p:sp>
        <p:nvSpPr>
          <p:cNvPr id="965651" name="Text Box 19"/>
          <p:cNvSpPr txBox="1">
            <a:spLocks noChangeArrowheads="1"/>
          </p:cNvSpPr>
          <p:nvPr/>
        </p:nvSpPr>
        <p:spPr bwMode="auto">
          <a:xfrm>
            <a:off x="609600" y="4126331"/>
            <a:ext cx="3071813"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000" b="1" dirty="0"/>
              <a:t>  Over time, additional layers of sediment compress the sediments around the body, forming rock.  Minerals eventually replace all the body’s bone material.</a:t>
            </a:r>
          </a:p>
        </p:txBody>
      </p:sp>
      <p:sp>
        <p:nvSpPr>
          <p:cNvPr id="965652" name="Text Box 20"/>
          <p:cNvSpPr txBox="1">
            <a:spLocks noChangeArrowheads="1"/>
          </p:cNvSpPr>
          <p:nvPr/>
        </p:nvSpPr>
        <p:spPr bwMode="auto">
          <a:xfrm>
            <a:off x="7419181" y="4572000"/>
            <a:ext cx="1724819"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b="1" dirty="0">
                <a:solidFill>
                  <a:srgbClr val="FF0000"/>
                </a:solidFill>
              </a:rPr>
              <a:t>  Earth movements or erosion may expose the fossil millions of years after it formed.</a:t>
            </a:r>
          </a:p>
        </p:txBody>
      </p:sp>
    </p:spTree>
    <p:extLst>
      <p:ext uri="{BB962C8B-B14F-4D97-AF65-F5344CB8AC3E}">
        <p14:creationId xmlns:p14="http://schemas.microsoft.com/office/powerpoint/2010/main" val="151581726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65650"/>
                                        </p:tgtEl>
                                        <p:attrNameLst>
                                          <p:attrName>style.visibility</p:attrName>
                                        </p:attrNameLst>
                                      </p:cBhvr>
                                      <p:to>
                                        <p:strVal val="visible"/>
                                      </p:to>
                                    </p:set>
                                    <p:animEffect transition="in" filter="box(out)">
                                      <p:cBhvr>
                                        <p:cTn id="7" dur="500"/>
                                        <p:tgtEl>
                                          <p:spTgt spid="9656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65651"/>
                                        </p:tgtEl>
                                        <p:attrNameLst>
                                          <p:attrName>style.visibility</p:attrName>
                                        </p:attrNameLst>
                                      </p:cBhvr>
                                      <p:to>
                                        <p:strVal val="visible"/>
                                      </p:to>
                                    </p:set>
                                    <p:animEffect transition="in" filter="box(out)">
                                      <p:cBhvr>
                                        <p:cTn id="12" dur="500"/>
                                        <p:tgtEl>
                                          <p:spTgt spid="9656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65652"/>
                                        </p:tgtEl>
                                        <p:attrNameLst>
                                          <p:attrName>style.visibility</p:attrName>
                                        </p:attrNameLst>
                                      </p:cBhvr>
                                      <p:to>
                                        <p:strVal val="visible"/>
                                      </p:to>
                                    </p:set>
                                    <p:animEffect transition="in" filter="box(out)">
                                      <p:cBhvr>
                                        <p:cTn id="17" dur="500"/>
                                        <p:tgtEl>
                                          <p:spTgt spid="96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5650" grpId="0" autoUpdateAnimBg="0"/>
      <p:bldP spid="965651" grpId="0" autoUpdateAnimBg="0"/>
      <p:bldP spid="96565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9" name="Rectangle 3"/>
          <p:cNvSpPr>
            <a:spLocks noChangeArrowheads="1"/>
          </p:cNvSpPr>
          <p:nvPr/>
        </p:nvSpPr>
        <p:spPr bwMode="auto">
          <a:xfrm>
            <a:off x="304800" y="1336675"/>
            <a:ext cx="83820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Scientists use a variety of methods to determine the age of fossils.  One method is a technique called relative dating.</a:t>
            </a:r>
            <a:endParaRPr lang="en-US" sz="3200" b="0" i="1"/>
          </a:p>
        </p:txBody>
      </p:sp>
      <p:sp>
        <p:nvSpPr>
          <p:cNvPr id="961540" name="Text Box 4"/>
          <p:cNvSpPr txBox="1">
            <a:spLocks noChangeArrowheads="1"/>
          </p:cNvSpPr>
          <p:nvPr/>
        </p:nvSpPr>
        <p:spPr bwMode="auto">
          <a:xfrm>
            <a:off x="590550" y="785813"/>
            <a:ext cx="3143250" cy="585787"/>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Relative dating</a:t>
            </a:r>
          </a:p>
        </p:txBody>
      </p:sp>
      <p:sp>
        <p:nvSpPr>
          <p:cNvPr id="961549" name="Rectangle 13"/>
          <p:cNvSpPr>
            <a:spLocks noChangeArrowheads="1"/>
          </p:cNvSpPr>
          <p:nvPr/>
        </p:nvSpPr>
        <p:spPr bwMode="auto">
          <a:xfrm>
            <a:off x="269631" y="2835275"/>
            <a:ext cx="327660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dirty="0"/>
              <a:t>If the rock layers have not been disturbed, the layers at the surface must be younger than the </a:t>
            </a:r>
            <a:r>
              <a:rPr lang="en-US" sz="3200" b="0" dirty="0" smtClean="0"/>
              <a:t>deeper layers</a:t>
            </a:r>
            <a:r>
              <a:rPr lang="en-US" sz="3200" b="0" dirty="0"/>
              <a:t>.</a:t>
            </a:r>
            <a:endParaRPr lang="en-US" sz="3200" b="0" i="1" dirty="0"/>
          </a:p>
        </p:txBody>
      </p:sp>
      <p:pic>
        <p:nvPicPr>
          <p:cNvPr id="961552" name="Picture 16"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2768600"/>
            <a:ext cx="4419600" cy="311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60870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61549"/>
                                        </p:tgtEl>
                                        <p:attrNameLst>
                                          <p:attrName>style.visibility</p:attrName>
                                        </p:attrNameLst>
                                      </p:cBhvr>
                                      <p:to>
                                        <p:strVal val="visible"/>
                                      </p:to>
                                    </p:set>
                                    <p:animEffect transition="in" filter="box(out)">
                                      <p:cBhvr>
                                        <p:cTn id="7" dur="500"/>
                                        <p:tgtEl>
                                          <p:spTgt spid="961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154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3" name="Rectangle 3"/>
          <p:cNvSpPr>
            <a:spLocks noChangeArrowheads="1"/>
          </p:cNvSpPr>
          <p:nvPr/>
        </p:nvSpPr>
        <p:spPr bwMode="auto">
          <a:xfrm>
            <a:off x="533400" y="1371600"/>
            <a:ext cx="32766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Scientists try to determine the approximate ages of rocks by comparing the amount of a radioactive isotope and the new isotope into which it decays.</a:t>
            </a:r>
            <a:endParaRPr lang="en-US" sz="3200" b="0" i="1"/>
          </a:p>
        </p:txBody>
      </p:sp>
      <p:sp>
        <p:nvSpPr>
          <p:cNvPr id="967684" name="Text Box 4"/>
          <p:cNvSpPr txBox="1">
            <a:spLocks noChangeArrowheads="1"/>
          </p:cNvSpPr>
          <p:nvPr/>
        </p:nvSpPr>
        <p:spPr bwMode="auto">
          <a:xfrm>
            <a:off x="666750" y="762000"/>
            <a:ext cx="39814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Radiometric dating</a:t>
            </a:r>
          </a:p>
        </p:txBody>
      </p:sp>
      <p:pic>
        <p:nvPicPr>
          <p:cNvPr id="967698" name="Picture 18" descr="C 14 half lif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6075" y="3048000"/>
            <a:ext cx="4724400" cy="348773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334979" y="457200"/>
            <a:ext cx="4572000" cy="2419124"/>
          </a:xfrm>
          <a:prstGeom prst="rect">
            <a:avLst/>
          </a:prstGeom>
        </p:spPr>
        <p:txBody>
          <a:bodyPr>
            <a:spAutoFit/>
          </a:bodyPr>
          <a:lstStyle/>
          <a:p>
            <a:pPr marL="342900" indent="-342900"/>
            <a:r>
              <a:rPr lang="en-US" sz="2800" b="0" dirty="0"/>
              <a:t>R</a:t>
            </a:r>
            <a:r>
              <a:rPr lang="en-US" sz="2800" b="0" dirty="0" smtClean="0"/>
              <a:t>adioactive isotopes are atoms with unstable nuclei that break down, or decay, over time, giving off radiation and forming a new isotope after it decays.</a:t>
            </a:r>
            <a:endParaRPr lang="en-US" sz="2800" dirty="0"/>
          </a:p>
        </p:txBody>
      </p:sp>
    </p:spTree>
    <p:extLst>
      <p:ext uri="{BB962C8B-B14F-4D97-AF65-F5344CB8AC3E}">
        <p14:creationId xmlns:p14="http://schemas.microsoft.com/office/powerpoint/2010/main" val="1722093858"/>
      </p:ext>
    </p:extLst>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r>
              <a:rPr lang="en-US" b="0" dirty="0" smtClean="0"/>
              <a:t>Scientists use carbon-14 to date fossils less than 70 000 years old.</a:t>
            </a:r>
            <a:endParaRPr lang="en-US" b="0" i="1" dirty="0" smtClean="0"/>
          </a:p>
          <a:p>
            <a:r>
              <a:rPr lang="en-US" b="0" dirty="0" smtClean="0"/>
              <a:t>(½ life 5730 years)</a:t>
            </a:r>
          </a:p>
          <a:p>
            <a:r>
              <a:rPr lang="en-US" b="0" dirty="0" smtClean="0"/>
              <a:t>Errors can occur if the rock has been heated, causing some of the radioactive isotopes to be lost or gained.</a:t>
            </a:r>
            <a:endParaRPr lang="en-US" b="0" i="1" dirty="0" smtClean="0"/>
          </a:p>
          <a:p>
            <a:endParaRPr lang="en-US" dirty="0"/>
          </a:p>
        </p:txBody>
      </p:sp>
      <p:sp>
        <p:nvSpPr>
          <p:cNvPr id="4" name="Content Placeholder 3"/>
          <p:cNvSpPr>
            <a:spLocks noGrp="1"/>
          </p:cNvSpPr>
          <p:nvPr>
            <p:ph sz="half" idx="2"/>
          </p:nvPr>
        </p:nvSpPr>
        <p:spPr/>
        <p:txBody>
          <a:bodyPr/>
          <a:lstStyle/>
          <a:p>
            <a:r>
              <a:rPr lang="en-US" b="0" dirty="0" smtClean="0"/>
              <a:t>Scientists use potassium-40 (1/2 life 1.3 billion years), a radioactive isotope that decays to argon-40, to date rocks containing potassium bearing minerals</a:t>
            </a:r>
            <a:endParaRPr lang="en-US" dirty="0"/>
          </a:p>
        </p:txBody>
      </p:sp>
      <p:sp>
        <p:nvSpPr>
          <p:cNvPr id="969743" name="Text Box 15"/>
          <p:cNvSpPr txBox="1">
            <a:spLocks noChangeArrowheads="1"/>
          </p:cNvSpPr>
          <p:nvPr/>
        </p:nvSpPr>
        <p:spPr bwMode="auto">
          <a:xfrm>
            <a:off x="666750" y="762000"/>
            <a:ext cx="5724259" cy="646331"/>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dirty="0">
                <a:solidFill>
                  <a:schemeClr val="tx2"/>
                </a:solidFill>
              </a:rPr>
              <a:t>Radiometric </a:t>
            </a:r>
            <a:r>
              <a:rPr lang="en-US" sz="3600" dirty="0" smtClean="0">
                <a:solidFill>
                  <a:schemeClr val="tx2"/>
                </a:solidFill>
              </a:rPr>
              <a:t> &amp; Carbon dating</a:t>
            </a:r>
            <a:endParaRPr lang="en-US" sz="3600" dirty="0">
              <a:solidFill>
                <a:schemeClr val="tx2"/>
              </a:solidFill>
            </a:endParaRPr>
          </a:p>
        </p:txBody>
      </p:sp>
    </p:spTree>
    <p:extLst>
      <p:ext uri="{BB962C8B-B14F-4D97-AF65-F5344CB8AC3E}">
        <p14:creationId xmlns:p14="http://schemas.microsoft.com/office/powerpoint/2010/main" val="3331388354"/>
      </p:ext>
    </p:extLst>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948" name="Text Box 4"/>
          <p:cNvSpPr txBox="1">
            <a:spLocks noChangeArrowheads="1"/>
          </p:cNvSpPr>
          <p:nvPr/>
        </p:nvSpPr>
        <p:spPr bwMode="auto">
          <a:xfrm>
            <a:off x="514350" y="914400"/>
            <a:ext cx="2838450" cy="1079500"/>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buFontTx/>
              <a:buNone/>
            </a:pPr>
            <a:r>
              <a:rPr lang="en-US" sz="3600">
                <a:solidFill>
                  <a:schemeClr val="tx2"/>
                </a:solidFill>
              </a:rPr>
              <a:t>The geologic time scale</a:t>
            </a:r>
          </a:p>
        </p:txBody>
      </p:sp>
      <p:sp>
        <p:nvSpPr>
          <p:cNvPr id="978958" name="Rectangle 14"/>
          <p:cNvSpPr>
            <a:spLocks noChangeArrowheads="1"/>
          </p:cNvSpPr>
          <p:nvPr/>
        </p:nvSpPr>
        <p:spPr bwMode="auto">
          <a:xfrm>
            <a:off x="533400" y="2308225"/>
            <a:ext cx="44196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r>
              <a:rPr lang="en-US" sz="3200" b="0" dirty="0"/>
              <a:t>The divisions in the geologic time scale are distinguished by the </a:t>
            </a:r>
            <a:r>
              <a:rPr lang="en-US" sz="3200" b="0" dirty="0" smtClean="0"/>
              <a:t>organisms/extinctions that </a:t>
            </a:r>
            <a:r>
              <a:rPr lang="en-US" sz="3200" b="0" dirty="0"/>
              <a:t>lived during that time interval.</a:t>
            </a:r>
            <a:endParaRPr lang="en-US" sz="3200" b="0" i="1" dirty="0"/>
          </a:p>
        </p:txBody>
      </p:sp>
      <p:pic>
        <p:nvPicPr>
          <p:cNvPr id="978964" name="Picture 20" descr="C 14 era fram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583" y="1"/>
            <a:ext cx="3904417" cy="697506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2400" y="5355213"/>
            <a:ext cx="5257800" cy="1200329"/>
          </a:xfrm>
          <a:prstGeom prst="rect">
            <a:avLst/>
          </a:prstGeom>
        </p:spPr>
        <p:txBody>
          <a:bodyPr wrap="square">
            <a:spAutoFit/>
          </a:bodyPr>
          <a:lstStyle/>
          <a:p>
            <a:r>
              <a:rPr lang="en-US" sz="2400" b="1" dirty="0" smtClean="0"/>
              <a:t>The geologic time scale begins with the formation of Earth about 4.6 billion years ago</a:t>
            </a:r>
            <a:endParaRPr lang="en-US" sz="2400" b="1" dirty="0"/>
          </a:p>
        </p:txBody>
      </p:sp>
    </p:spTree>
    <p:extLst>
      <p:ext uri="{BB962C8B-B14F-4D97-AF65-F5344CB8AC3E}">
        <p14:creationId xmlns:p14="http://schemas.microsoft.com/office/powerpoint/2010/main" val="3554991711"/>
      </p:ext>
    </p:extLst>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80" name="Text Box 4"/>
          <p:cNvSpPr txBox="1">
            <a:spLocks noChangeArrowheads="1"/>
          </p:cNvSpPr>
          <p:nvPr/>
        </p:nvSpPr>
        <p:spPr bwMode="auto">
          <a:xfrm>
            <a:off x="565150" y="304800"/>
            <a:ext cx="8000395" cy="1754326"/>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3600" b="0" dirty="0" smtClean="0"/>
              <a:t>the geologic time scale-</a:t>
            </a:r>
          </a:p>
          <a:p>
            <a:r>
              <a:rPr lang="en-US" sz="3600" b="0" dirty="0" smtClean="0"/>
              <a:t>chronology, or calendar, of Earth’s history.</a:t>
            </a:r>
            <a:endParaRPr lang="en-US" sz="3600" b="0" i="1" dirty="0" smtClean="0"/>
          </a:p>
          <a:p>
            <a:pPr>
              <a:buNone/>
            </a:pPr>
            <a:endParaRPr lang="en-US" sz="3600" dirty="0">
              <a:solidFill>
                <a:schemeClr val="tx2"/>
              </a:solidFill>
            </a:endParaRPr>
          </a:p>
        </p:txBody>
      </p:sp>
      <p:sp>
        <p:nvSpPr>
          <p:cNvPr id="4" name="Content Placeholder 3"/>
          <p:cNvSpPr>
            <a:spLocks noGrp="1"/>
          </p:cNvSpPr>
          <p:nvPr>
            <p:ph sz="half" idx="1"/>
          </p:nvPr>
        </p:nvSpPr>
        <p:spPr>
          <a:xfrm>
            <a:off x="533400" y="1752600"/>
            <a:ext cx="4038600" cy="3581400"/>
          </a:xfrm>
        </p:spPr>
        <p:txBody>
          <a:bodyPr>
            <a:normAutofit/>
          </a:bodyPr>
          <a:lstStyle/>
          <a:p>
            <a:r>
              <a:rPr lang="en-US" b="0" dirty="0" smtClean="0"/>
              <a:t>By examining</a:t>
            </a:r>
          </a:p>
          <a:p>
            <a:r>
              <a:rPr lang="en-US" b="0" dirty="0" smtClean="0"/>
              <a:t>sequences containing </a:t>
            </a:r>
            <a:r>
              <a:rPr lang="en-US" b="0" u="sng" dirty="0" smtClean="0"/>
              <a:t>sedimentary rock and fossils</a:t>
            </a:r>
          </a:p>
          <a:p>
            <a:r>
              <a:rPr lang="en-US" b="0" dirty="0" smtClean="0"/>
              <a:t>dating igneous or metamorphic rocks </a:t>
            </a:r>
          </a:p>
          <a:p>
            <a:endParaRPr lang="en-US" dirty="0"/>
          </a:p>
        </p:txBody>
      </p:sp>
      <p:sp>
        <p:nvSpPr>
          <p:cNvPr id="5" name="Content Placeholder 4"/>
          <p:cNvSpPr>
            <a:spLocks noGrp="1"/>
          </p:cNvSpPr>
          <p:nvPr>
            <p:ph sz="half" idx="2"/>
          </p:nvPr>
        </p:nvSpPr>
        <p:spPr/>
        <p:txBody>
          <a:bodyPr>
            <a:normAutofit/>
          </a:bodyPr>
          <a:lstStyle/>
          <a:p>
            <a:r>
              <a:rPr lang="en-US" b="0" dirty="0" smtClean="0"/>
              <a:t>An era is a large division in the scale and represents a very long period of time.  </a:t>
            </a:r>
            <a:endParaRPr lang="en-US" b="0" i="1" dirty="0" smtClean="0"/>
          </a:p>
          <a:p>
            <a:r>
              <a:rPr lang="en-US" b="0" dirty="0" smtClean="0">
                <a:solidFill>
                  <a:srgbClr val="FF0066"/>
                </a:solidFill>
              </a:rPr>
              <a:t>Precambrian</a:t>
            </a:r>
            <a:r>
              <a:rPr lang="en-US" b="0" dirty="0" smtClean="0"/>
              <a:t> </a:t>
            </a:r>
          </a:p>
          <a:p>
            <a:pPr>
              <a:buNone/>
            </a:pPr>
            <a:r>
              <a:rPr lang="en-US" b="0" dirty="0" smtClean="0"/>
              <a:t>	</a:t>
            </a:r>
            <a:r>
              <a:rPr lang="en-US" b="0" dirty="0" smtClean="0">
                <a:solidFill>
                  <a:srgbClr val="FF0066"/>
                </a:solidFill>
              </a:rPr>
              <a:t>Paleozoic</a:t>
            </a:r>
            <a:r>
              <a:rPr lang="en-US" b="0" dirty="0" smtClean="0"/>
              <a:t> </a:t>
            </a:r>
          </a:p>
          <a:p>
            <a:pPr>
              <a:buNone/>
            </a:pPr>
            <a:r>
              <a:rPr lang="en-US" b="0" dirty="0" smtClean="0"/>
              <a:t>	</a:t>
            </a:r>
            <a:r>
              <a:rPr lang="en-US" b="0" dirty="0" smtClean="0">
                <a:solidFill>
                  <a:srgbClr val="FF0066"/>
                </a:solidFill>
              </a:rPr>
              <a:t>Mesozoic</a:t>
            </a:r>
            <a:r>
              <a:rPr lang="en-US" b="0" dirty="0" smtClean="0"/>
              <a:t> </a:t>
            </a:r>
          </a:p>
          <a:p>
            <a:pPr>
              <a:buNone/>
            </a:pPr>
            <a:r>
              <a:rPr lang="en-US" b="0" dirty="0" smtClean="0"/>
              <a:t>	</a:t>
            </a:r>
            <a:r>
              <a:rPr lang="en-US" b="0" dirty="0" smtClean="0">
                <a:solidFill>
                  <a:srgbClr val="FF0066"/>
                </a:solidFill>
              </a:rPr>
              <a:t>Cenozoic</a:t>
            </a:r>
            <a:endParaRPr lang="en-US" b="0" i="1" dirty="0" smtClean="0"/>
          </a:p>
          <a:p>
            <a:endParaRPr lang="en-US" b="0" i="1" dirty="0" smtClean="0"/>
          </a:p>
          <a:p>
            <a:endParaRPr lang="en-US" dirty="0"/>
          </a:p>
        </p:txBody>
      </p:sp>
    </p:spTree>
    <p:extLst>
      <p:ext uri="{BB962C8B-B14F-4D97-AF65-F5344CB8AC3E}">
        <p14:creationId xmlns:p14="http://schemas.microsoft.com/office/powerpoint/2010/main" val="2512919819"/>
      </p:ext>
    </p:extLst>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900" name="Text Box 4"/>
          <p:cNvSpPr txBox="1">
            <a:spLocks noChangeArrowheads="1"/>
          </p:cNvSpPr>
          <p:nvPr/>
        </p:nvSpPr>
        <p:spPr bwMode="auto">
          <a:xfrm>
            <a:off x="533400" y="152400"/>
            <a:ext cx="4419600" cy="11953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buFontTx/>
              <a:buNone/>
            </a:pPr>
            <a:r>
              <a:rPr lang="en-US" sz="3600" dirty="0">
                <a:solidFill>
                  <a:schemeClr val="tx2"/>
                </a:solidFill>
              </a:rPr>
              <a:t>Life during the Precambrian</a:t>
            </a:r>
          </a:p>
        </p:txBody>
      </p:sp>
      <p:sp>
        <p:nvSpPr>
          <p:cNvPr id="4" name="Content Placeholder 3"/>
          <p:cNvSpPr>
            <a:spLocks noGrp="1"/>
          </p:cNvSpPr>
          <p:nvPr>
            <p:ph sz="half" idx="1"/>
          </p:nvPr>
        </p:nvSpPr>
        <p:spPr>
          <a:xfrm>
            <a:off x="533400" y="1447800"/>
            <a:ext cx="4038600" cy="4525963"/>
          </a:xfrm>
        </p:spPr>
        <p:txBody>
          <a:bodyPr>
            <a:normAutofit fontScale="92500"/>
          </a:bodyPr>
          <a:lstStyle/>
          <a:p>
            <a:r>
              <a:rPr lang="en-US" b="0" dirty="0" smtClean="0"/>
              <a:t>Makes up 87 % of all time</a:t>
            </a:r>
          </a:p>
          <a:p>
            <a:r>
              <a:rPr lang="en-US" b="0" dirty="0" smtClean="0"/>
              <a:t>The oldest fossils are about 3.4 billion </a:t>
            </a:r>
            <a:r>
              <a:rPr lang="en-US" b="0" dirty="0" err="1" smtClean="0"/>
              <a:t>yrs</a:t>
            </a:r>
            <a:r>
              <a:rPr lang="en-US" b="0" dirty="0" smtClean="0"/>
              <a:t> old</a:t>
            </a:r>
          </a:p>
          <a:p>
            <a:r>
              <a:rPr lang="en-US" b="0" dirty="0" smtClean="0"/>
              <a:t>Precambrian rock in western Australia. </a:t>
            </a:r>
          </a:p>
          <a:p>
            <a:r>
              <a:rPr lang="en-US" b="0" dirty="0" smtClean="0"/>
              <a:t>The fossils resemble the forms of modern species of photosynthetic cyanobacteria.</a:t>
            </a:r>
          </a:p>
          <a:p>
            <a:endParaRPr lang="en-US" b="0" i="1" dirty="0" smtClean="0"/>
          </a:p>
          <a:p>
            <a:endParaRPr lang="en-US" b="0" i="1" dirty="0"/>
          </a:p>
        </p:txBody>
      </p:sp>
      <p:sp>
        <p:nvSpPr>
          <p:cNvPr id="5" name="Content Placeholder 4"/>
          <p:cNvSpPr>
            <a:spLocks noGrp="1"/>
          </p:cNvSpPr>
          <p:nvPr>
            <p:ph sz="half" idx="2"/>
          </p:nvPr>
        </p:nvSpPr>
        <p:spPr>
          <a:xfrm>
            <a:off x="5087815" y="152400"/>
            <a:ext cx="4038600" cy="6507163"/>
          </a:xfrm>
        </p:spPr>
        <p:txBody>
          <a:bodyPr>
            <a:normAutofit fontScale="92500"/>
          </a:bodyPr>
          <a:lstStyle/>
          <a:p>
            <a:r>
              <a:rPr lang="en-US" b="0" dirty="0" smtClean="0"/>
              <a:t>Scientists  also found dome-shaped structures called </a:t>
            </a:r>
            <a:r>
              <a:rPr lang="en-US" b="0" dirty="0" err="1" smtClean="0">
                <a:solidFill>
                  <a:srgbClr val="FF0066"/>
                </a:solidFill>
              </a:rPr>
              <a:t>stromatolites</a:t>
            </a:r>
            <a:r>
              <a:rPr lang="en-US" b="0" dirty="0" smtClean="0"/>
              <a:t> in Australia and on other continents.</a:t>
            </a:r>
            <a:endParaRPr lang="en-US" b="0" i="1" dirty="0" smtClean="0"/>
          </a:p>
          <a:p>
            <a:r>
              <a:rPr lang="en-US" b="0" dirty="0" err="1" smtClean="0"/>
              <a:t>Stromatolites</a:t>
            </a:r>
            <a:r>
              <a:rPr lang="en-US" b="0" dirty="0" smtClean="0"/>
              <a:t> still form today in Australia from mats of cyanobacteria.  Thus, the </a:t>
            </a:r>
            <a:r>
              <a:rPr lang="en-US" b="0" dirty="0" err="1" smtClean="0"/>
              <a:t>stromatolites</a:t>
            </a:r>
            <a:r>
              <a:rPr lang="en-US" b="0" dirty="0" smtClean="0"/>
              <a:t> are evidence of the existence of photosynthetic organisms on Earth during the Precambrian.</a:t>
            </a:r>
          </a:p>
          <a:p>
            <a:endParaRPr lang="en-US" b="0" i="1" dirty="0" smtClean="0"/>
          </a:p>
          <a:p>
            <a:endParaRPr lang="en-US" b="0" i="1" dirty="0" smtClean="0"/>
          </a:p>
          <a:p>
            <a:endParaRPr lang="en-US" dirty="0"/>
          </a:p>
        </p:txBody>
      </p:sp>
    </p:spTree>
    <p:extLst>
      <p:ext uri="{BB962C8B-B14F-4D97-AF65-F5344CB8AC3E}">
        <p14:creationId xmlns:p14="http://schemas.microsoft.com/office/powerpoint/2010/main" val="2414041300"/>
      </p:ext>
    </p:extLst>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199" y="274638"/>
            <a:ext cx="1790131" cy="6354762"/>
          </a:xfrm>
        </p:spPr>
        <p:txBody>
          <a:bodyPr>
            <a:normAutofit/>
          </a:bodyPr>
          <a:lstStyle/>
          <a:p>
            <a:r>
              <a:rPr lang="en-US" sz="2000" b="1" dirty="0" smtClean="0"/>
              <a:t>You live in the ________ Era </a:t>
            </a:r>
            <a:br>
              <a:rPr lang="en-US" sz="2000" b="1" dirty="0" smtClean="0"/>
            </a:br>
            <a:r>
              <a:rPr lang="en-US" sz="2000" dirty="0" smtClean="0"/>
              <a:t>&amp; </a:t>
            </a:r>
            <a:br>
              <a:rPr lang="en-US" sz="2000" dirty="0" smtClean="0"/>
            </a:br>
            <a:r>
              <a:rPr lang="en-US" sz="2000" dirty="0" smtClean="0"/>
              <a:t> _____ </a:t>
            </a:r>
            <a:r>
              <a:rPr lang="en-US" sz="2000" b="1" dirty="0" smtClean="0"/>
              <a:t>Period</a:t>
            </a:r>
            <a:endParaRPr lang="en-US" sz="20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61" y="0"/>
            <a:ext cx="3147461" cy="685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descr="Image Detail"/>
          <p:cNvPicPr>
            <a:picLocks noChangeAspect="1" noChangeArrowheads="1"/>
          </p:cNvPicPr>
          <p:nvPr/>
        </p:nvPicPr>
        <p:blipFill rotWithShape="1">
          <a:blip r:embed="rId3">
            <a:extLst>
              <a:ext uri="{28A0092B-C50C-407E-A947-70E740481C1C}">
                <a14:useLocalDpi xmlns:a14="http://schemas.microsoft.com/office/drawing/2010/main" val="0"/>
              </a:ext>
            </a:extLst>
          </a:blip>
          <a:srcRect l="12537" t="9814" r="13014" b="8722"/>
          <a:stretch/>
        </p:blipFill>
        <p:spPr bwMode="auto">
          <a:xfrm>
            <a:off x="4914331" y="-62366"/>
            <a:ext cx="4216021" cy="6913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2301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979982" name="Picture 14" descr="Fig"/>
          <p:cNvPicPr>
            <a:picLocks noChangeAspect="1" noChangeArrowheads="1"/>
          </p:cNvPicPr>
          <p:nvPr/>
        </p:nvPicPr>
        <p:blipFill>
          <a:blip r:embed="rId2">
            <a:extLst>
              <a:ext uri="{BEBA8EAE-BF5A-486C-A8C5-ECC9F3942E4B}">
                <a14:imgProps xmlns:a14="http://schemas.microsoft.com/office/drawing/2010/main">
                  <a14:imgLayer r:embed="rId3">
                    <a14:imgEffect>
                      <a14:artisticPhotocopy trans="0" detail="1"/>
                    </a14:imgEffect>
                  </a14:imgLayer>
                </a14:imgProps>
              </a:ext>
              <a:ext uri="{28A0092B-C50C-407E-A947-70E740481C1C}">
                <a14:useLocalDpi xmlns:a14="http://schemas.microsoft.com/office/drawing/2010/main" val="0"/>
              </a:ext>
            </a:extLst>
          </a:blip>
          <a:srcRect/>
          <a:stretch>
            <a:fillRect/>
          </a:stretch>
        </p:blipFill>
        <p:spPr bwMode="auto">
          <a:xfrm>
            <a:off x="4362450" y="1247775"/>
            <a:ext cx="4095750" cy="4772025"/>
          </a:xfrm>
          <a:prstGeom prst="rect">
            <a:avLst/>
          </a:prstGeom>
          <a:noFill/>
          <a:extLst>
            <a:ext uri="{909E8E84-426E-40DD-AFC4-6F175D3DCCD1}">
              <a14:hiddenFill xmlns:a14="http://schemas.microsoft.com/office/drawing/2010/main">
                <a:solidFill>
                  <a:srgbClr val="FFFFFF"/>
                </a:solidFill>
              </a14:hiddenFill>
            </a:ext>
          </a:extLst>
        </p:spPr>
      </p:pic>
      <p:sp>
        <p:nvSpPr>
          <p:cNvPr id="979971" name="Rectangle 3"/>
          <p:cNvSpPr>
            <a:spLocks noChangeArrowheads="1"/>
          </p:cNvSpPr>
          <p:nvPr/>
        </p:nvSpPr>
        <p:spPr bwMode="auto">
          <a:xfrm>
            <a:off x="304800" y="1371600"/>
            <a:ext cx="40386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dirty="0">
                <a:solidFill>
                  <a:schemeClr val="bg1"/>
                </a:solidFill>
              </a:rPr>
              <a:t>About 1.8 billion years ago, the fossil record shows that more complex eukaryotic organisms, living things with membrane-bound nuclei in their cells, appeared.</a:t>
            </a:r>
            <a:endParaRPr lang="en-US" sz="3200" b="0" i="1" dirty="0">
              <a:solidFill>
                <a:schemeClr val="bg1"/>
              </a:solidFill>
            </a:endParaRPr>
          </a:p>
        </p:txBody>
      </p:sp>
      <p:sp>
        <p:nvSpPr>
          <p:cNvPr id="979983" name="Text Box 15"/>
          <p:cNvSpPr txBox="1">
            <a:spLocks noChangeArrowheads="1"/>
          </p:cNvSpPr>
          <p:nvPr/>
        </p:nvSpPr>
        <p:spPr bwMode="auto">
          <a:xfrm>
            <a:off x="4403725" y="2940050"/>
            <a:ext cx="1387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t>Major Life Form</a:t>
            </a:r>
          </a:p>
        </p:txBody>
      </p:sp>
      <p:sp>
        <p:nvSpPr>
          <p:cNvPr id="979985" name="Text Box 17"/>
          <p:cNvSpPr txBox="1">
            <a:spLocks noChangeArrowheads="1"/>
          </p:cNvSpPr>
          <p:nvPr/>
        </p:nvSpPr>
        <p:spPr bwMode="auto">
          <a:xfrm>
            <a:off x="4403725" y="4303713"/>
            <a:ext cx="13112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t>Major Events</a:t>
            </a:r>
          </a:p>
        </p:txBody>
      </p:sp>
      <p:sp>
        <p:nvSpPr>
          <p:cNvPr id="979986" name="Text Box 18"/>
          <p:cNvSpPr txBox="1">
            <a:spLocks noChangeArrowheads="1"/>
          </p:cNvSpPr>
          <p:nvPr/>
        </p:nvSpPr>
        <p:spPr bwMode="auto">
          <a:xfrm>
            <a:off x="5089525" y="5029200"/>
            <a:ext cx="77787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sz="1600"/>
              <a:t>Period Era</a:t>
            </a:r>
          </a:p>
        </p:txBody>
      </p:sp>
      <p:sp>
        <p:nvSpPr>
          <p:cNvPr id="979987" name="Text Box 19"/>
          <p:cNvSpPr txBox="1">
            <a:spLocks noChangeArrowheads="1"/>
          </p:cNvSpPr>
          <p:nvPr/>
        </p:nvSpPr>
        <p:spPr bwMode="auto">
          <a:xfrm>
            <a:off x="4165600" y="5567363"/>
            <a:ext cx="1778000" cy="31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1600"/>
              <a:t>Million Years Ago</a:t>
            </a:r>
          </a:p>
        </p:txBody>
      </p:sp>
      <p:sp>
        <p:nvSpPr>
          <p:cNvPr id="979989" name="Text Box 21"/>
          <p:cNvSpPr txBox="1">
            <a:spLocks noChangeArrowheads="1"/>
          </p:cNvSpPr>
          <p:nvPr/>
        </p:nvSpPr>
        <p:spPr bwMode="auto">
          <a:xfrm>
            <a:off x="6096000" y="5065713"/>
            <a:ext cx="1892300"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sz="2400">
                <a:solidFill>
                  <a:schemeClr val="bg2"/>
                </a:solidFill>
              </a:rPr>
              <a:t>Precambrian</a:t>
            </a:r>
          </a:p>
        </p:txBody>
      </p:sp>
      <p:sp>
        <p:nvSpPr>
          <p:cNvPr id="979990" name="Text Box 22"/>
          <p:cNvSpPr txBox="1">
            <a:spLocks noChangeArrowheads="1"/>
          </p:cNvSpPr>
          <p:nvPr/>
        </p:nvSpPr>
        <p:spPr bwMode="auto">
          <a:xfrm>
            <a:off x="6003925" y="5535613"/>
            <a:ext cx="692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solidFill>
                  <a:schemeClr val="bg2"/>
                </a:solidFill>
              </a:rPr>
              <a:t>4000</a:t>
            </a:r>
          </a:p>
        </p:txBody>
      </p:sp>
      <p:sp>
        <p:nvSpPr>
          <p:cNvPr id="979991" name="Text Box 23"/>
          <p:cNvSpPr txBox="1">
            <a:spLocks noChangeArrowheads="1"/>
          </p:cNvSpPr>
          <p:nvPr/>
        </p:nvSpPr>
        <p:spPr bwMode="auto">
          <a:xfrm>
            <a:off x="6699250" y="5537200"/>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solidFill>
                  <a:schemeClr val="bg2"/>
                </a:solidFill>
              </a:rPr>
              <a:t>3500</a:t>
            </a:r>
          </a:p>
        </p:txBody>
      </p:sp>
      <p:sp>
        <p:nvSpPr>
          <p:cNvPr id="979992" name="Text Box 24"/>
          <p:cNvSpPr txBox="1">
            <a:spLocks noChangeArrowheads="1"/>
          </p:cNvSpPr>
          <p:nvPr/>
        </p:nvSpPr>
        <p:spPr bwMode="auto">
          <a:xfrm>
            <a:off x="7308850" y="5549900"/>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solidFill>
                  <a:schemeClr val="bg2"/>
                </a:solidFill>
              </a:rPr>
              <a:t>1800</a:t>
            </a:r>
          </a:p>
        </p:txBody>
      </p:sp>
      <p:sp>
        <p:nvSpPr>
          <p:cNvPr id="979994" name="Text Box 26"/>
          <p:cNvSpPr txBox="1">
            <a:spLocks noChangeArrowheads="1"/>
          </p:cNvSpPr>
          <p:nvPr/>
        </p:nvSpPr>
        <p:spPr bwMode="auto">
          <a:xfrm rot="16200000">
            <a:off x="4758531" y="4148932"/>
            <a:ext cx="2155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t>Life evolves</a:t>
            </a:r>
          </a:p>
        </p:txBody>
      </p:sp>
      <p:sp>
        <p:nvSpPr>
          <p:cNvPr id="979995" name="Text Box 27"/>
          <p:cNvSpPr txBox="1">
            <a:spLocks noChangeArrowheads="1"/>
          </p:cNvSpPr>
          <p:nvPr/>
        </p:nvSpPr>
        <p:spPr bwMode="auto">
          <a:xfrm rot="16200000">
            <a:off x="5444331" y="4094957"/>
            <a:ext cx="2155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t>Prokaryotes</a:t>
            </a:r>
          </a:p>
        </p:txBody>
      </p:sp>
      <p:sp>
        <p:nvSpPr>
          <p:cNvPr id="979996" name="Text Box 28"/>
          <p:cNvSpPr txBox="1">
            <a:spLocks noChangeArrowheads="1"/>
          </p:cNvSpPr>
          <p:nvPr/>
        </p:nvSpPr>
        <p:spPr bwMode="auto">
          <a:xfrm rot="16200000">
            <a:off x="6115844" y="4148931"/>
            <a:ext cx="2155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t>Eukaryotes</a:t>
            </a:r>
          </a:p>
        </p:txBody>
      </p:sp>
      <p:sp>
        <p:nvSpPr>
          <p:cNvPr id="979997" name="Text Box 29"/>
          <p:cNvSpPr txBox="1">
            <a:spLocks noChangeArrowheads="1"/>
          </p:cNvSpPr>
          <p:nvPr/>
        </p:nvSpPr>
        <p:spPr bwMode="auto">
          <a:xfrm rot="16200000">
            <a:off x="6788944" y="4056856"/>
            <a:ext cx="2155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t>Invertebrates</a:t>
            </a:r>
          </a:p>
        </p:txBody>
      </p:sp>
      <p:sp>
        <p:nvSpPr>
          <p:cNvPr id="2" name="Title 1"/>
          <p:cNvSpPr>
            <a:spLocks noGrp="1"/>
          </p:cNvSpPr>
          <p:nvPr>
            <p:ph type="title"/>
          </p:nvPr>
        </p:nvSpPr>
        <p:spPr>
          <a:xfrm>
            <a:off x="457200" y="274638"/>
            <a:ext cx="3886200" cy="973137"/>
          </a:xfrm>
        </p:spPr>
        <p:txBody>
          <a:bodyPr>
            <a:normAutofit fontScale="90000"/>
          </a:bodyPr>
          <a:lstStyle/>
          <a:p>
            <a:r>
              <a:rPr lang="en-US" b="1" dirty="0" smtClean="0">
                <a:solidFill>
                  <a:srgbClr val="CCFF66"/>
                </a:solidFill>
              </a:rPr>
              <a:t>Life during the Precambrian</a:t>
            </a:r>
            <a:endParaRPr lang="en-US" b="1" dirty="0">
              <a:solidFill>
                <a:srgbClr val="CCFF66"/>
              </a:solidFill>
            </a:endParaRPr>
          </a:p>
        </p:txBody>
      </p:sp>
    </p:spTree>
    <p:extLst>
      <p:ext uri="{BB962C8B-B14F-4D97-AF65-F5344CB8AC3E}">
        <p14:creationId xmlns:p14="http://schemas.microsoft.com/office/powerpoint/2010/main" val="3295037592"/>
      </p:ext>
    </p:extLst>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5" name="Rectangle 3"/>
          <p:cNvSpPr>
            <a:spLocks noChangeArrowheads="1"/>
          </p:cNvSpPr>
          <p:nvPr/>
        </p:nvSpPr>
        <p:spPr bwMode="auto">
          <a:xfrm>
            <a:off x="838200" y="1447800"/>
            <a:ext cx="7162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By the end of the Precambrian, about 543 million years ago, multicellular eukaryotes, such as sponges and jelly-fishes, diversified and filled the oceans.</a:t>
            </a:r>
            <a:endParaRPr lang="en-US" sz="3200" b="0" i="1"/>
          </a:p>
        </p:txBody>
      </p:sp>
      <p:pic>
        <p:nvPicPr>
          <p:cNvPr id="981006" name="Picture 14" descr="jellyfi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063" y="3505200"/>
            <a:ext cx="3665537" cy="2389188"/>
          </a:xfrm>
          <a:prstGeom prst="rect">
            <a:avLst/>
          </a:prstGeom>
          <a:noFill/>
          <a:extLst>
            <a:ext uri="{909E8E84-426E-40DD-AFC4-6F175D3DCCD1}">
              <a14:hiddenFill xmlns:a14="http://schemas.microsoft.com/office/drawing/2010/main">
                <a:solidFill>
                  <a:srgbClr val="FFFFFF"/>
                </a:solidFill>
              </a14:hiddenFill>
            </a:ext>
          </a:extLst>
        </p:spPr>
      </p:pic>
      <p:pic>
        <p:nvPicPr>
          <p:cNvPr id="981007" name="Picture 15" descr="spon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6713" y="3505200"/>
            <a:ext cx="2173287" cy="2362200"/>
          </a:xfrm>
          <a:prstGeom prst="rect">
            <a:avLst/>
          </a:prstGeom>
          <a:noFill/>
          <a:extLst>
            <a:ext uri="{909E8E84-426E-40DD-AFC4-6F175D3DCCD1}">
              <a14:hiddenFill xmlns:a14="http://schemas.microsoft.com/office/drawing/2010/main">
                <a:solidFill>
                  <a:srgbClr val="FFFFFF"/>
                </a:solidFill>
              </a14:hiddenFill>
            </a:ext>
          </a:extLst>
        </p:spPr>
      </p:pic>
      <p:sp>
        <p:nvSpPr>
          <p:cNvPr id="981008" name="Text Box 16"/>
          <p:cNvSpPr txBox="1">
            <a:spLocks noChangeArrowheads="1"/>
          </p:cNvSpPr>
          <p:nvPr/>
        </p:nvSpPr>
        <p:spPr bwMode="auto">
          <a:xfrm>
            <a:off x="533400" y="762000"/>
            <a:ext cx="184731" cy="646331"/>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endParaRPr lang="en-US" sz="3600" dirty="0">
              <a:solidFill>
                <a:schemeClr val="tx2"/>
              </a:solidFill>
            </a:endParaRPr>
          </a:p>
        </p:txBody>
      </p:sp>
      <p:sp>
        <p:nvSpPr>
          <p:cNvPr id="2" name="Title 1"/>
          <p:cNvSpPr>
            <a:spLocks noGrp="1"/>
          </p:cNvSpPr>
          <p:nvPr>
            <p:ph type="title"/>
          </p:nvPr>
        </p:nvSpPr>
        <p:spPr>
          <a:xfrm>
            <a:off x="457200" y="274638"/>
            <a:ext cx="8229600" cy="780256"/>
          </a:xfrm>
        </p:spPr>
        <p:txBody>
          <a:bodyPr>
            <a:normAutofit/>
          </a:bodyPr>
          <a:lstStyle/>
          <a:p>
            <a:r>
              <a:rPr lang="en-US" dirty="0" smtClean="0">
                <a:solidFill>
                  <a:schemeClr val="tx2"/>
                </a:solidFill>
              </a:rPr>
              <a:t>Life during the Precambrian</a:t>
            </a:r>
            <a:endParaRPr lang="en-US" dirty="0"/>
          </a:p>
        </p:txBody>
      </p:sp>
    </p:spTree>
    <p:extLst>
      <p:ext uri="{BB962C8B-B14F-4D97-AF65-F5344CB8AC3E}">
        <p14:creationId xmlns:p14="http://schemas.microsoft.com/office/powerpoint/2010/main" val="2523609582"/>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0" name="Rectangle 2"/>
          <p:cNvSpPr>
            <a:spLocks noGrp="1" noChangeArrowheads="1"/>
          </p:cNvSpPr>
          <p:nvPr>
            <p:ph type="title"/>
          </p:nvPr>
        </p:nvSpPr>
        <p:spPr>
          <a:xfrm>
            <a:off x="914400" y="7040563"/>
            <a:ext cx="8229600" cy="274637"/>
          </a:xfrm>
        </p:spPr>
        <p:txBody>
          <a:bodyPr>
            <a:normAutofit fontScale="90000"/>
          </a:bodyPr>
          <a:lstStyle/>
          <a:p>
            <a:pPr algn="r"/>
            <a:r>
              <a:rPr lang="en-US" sz="1400" b="1"/>
              <a:t>Section 14.1 Summary – pages 369-379</a:t>
            </a:r>
          </a:p>
        </p:txBody>
      </p:sp>
      <p:sp>
        <p:nvSpPr>
          <p:cNvPr id="954371" name="Rectangle 3"/>
          <p:cNvSpPr>
            <a:spLocks noChangeArrowheads="1"/>
          </p:cNvSpPr>
          <p:nvPr/>
        </p:nvSpPr>
        <p:spPr bwMode="auto">
          <a:xfrm>
            <a:off x="533400" y="1720850"/>
            <a:ext cx="7924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There is no direct evidence of the earliest years of Earth’s history.  The oldest rocks that have been found on Earth formed about 3.9 billion years ago.</a:t>
            </a:r>
            <a:endParaRPr lang="en-US" sz="3200" b="0" i="1"/>
          </a:p>
        </p:txBody>
      </p:sp>
      <p:sp>
        <p:nvSpPr>
          <p:cNvPr id="954372" name="Text Box 4"/>
          <p:cNvSpPr txBox="1">
            <a:spLocks noChangeArrowheads="1"/>
          </p:cNvSpPr>
          <p:nvPr/>
        </p:nvSpPr>
        <p:spPr bwMode="auto">
          <a:xfrm>
            <a:off x="577850" y="914400"/>
            <a:ext cx="3460750" cy="585788"/>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History in Rocks</a:t>
            </a:r>
          </a:p>
        </p:txBody>
      </p:sp>
      <p:pic>
        <p:nvPicPr>
          <p:cNvPr id="954373" name="Picture 5"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4374" name="Picture 6" descr="New previous">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4375" name="Picture 7" descr="New TOC">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4376" name="Picture 8" descr="New next">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4377" name="Picture 9" descr="help">
            <a:hlinkClick r:id="" action="ppaction://noaction"/>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54378" name="Picture 10" descr="resources">
            <a:hlinkClick r:id="rId8" action="ppaction://hlinkpres?slideindex=1&amp;slidetit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54379" name="Picture 11" descr="sec"/>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1150" y="0"/>
            <a:ext cx="34417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954380" name="Picture 12"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762000"/>
          </a:xfrm>
          <a:prstGeom prst="rect">
            <a:avLst/>
          </a:prstGeom>
          <a:noFill/>
          <a:extLst>
            <a:ext uri="{909E8E84-426E-40DD-AFC4-6F175D3DCCD1}">
              <a14:hiddenFill xmlns:a14="http://schemas.microsoft.com/office/drawing/2010/main">
                <a:solidFill>
                  <a:srgbClr val="FFFFFF"/>
                </a:solidFill>
              </a14:hiddenFill>
            </a:ext>
          </a:extLst>
        </p:spPr>
      </p:pic>
      <p:sp>
        <p:nvSpPr>
          <p:cNvPr id="954381" name="Rectangle 13"/>
          <p:cNvSpPr>
            <a:spLocks noChangeArrowheads="1"/>
          </p:cNvSpPr>
          <p:nvPr/>
        </p:nvSpPr>
        <p:spPr bwMode="auto">
          <a:xfrm>
            <a:off x="533400" y="3794125"/>
            <a:ext cx="7924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Although rocks cannot provide information about Earth’s infancy, they are an important source of information about the diversity of life that has existed on the planet.</a:t>
            </a:r>
            <a:endParaRPr lang="en-US" sz="3200" b="0" i="1"/>
          </a:p>
        </p:txBody>
      </p:sp>
    </p:spTree>
    <p:extLst>
      <p:ext uri="{BB962C8B-B14F-4D97-AF65-F5344CB8AC3E}">
        <p14:creationId xmlns:p14="http://schemas.microsoft.com/office/powerpoint/2010/main" val="387343241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54381"/>
                                        </p:tgtEl>
                                        <p:attrNameLst>
                                          <p:attrName>style.visibility</p:attrName>
                                        </p:attrNameLst>
                                      </p:cBhvr>
                                      <p:to>
                                        <p:strVal val="visible"/>
                                      </p:to>
                                    </p:set>
                                    <p:animEffect transition="in" filter="box(out)">
                                      <p:cBhvr>
                                        <p:cTn id="7" dur="500"/>
                                        <p:tgtEl>
                                          <p:spTgt spid="954381"/>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54373"/>
                                        </p:tgtEl>
                                        <p:attrNameLst>
                                          <p:attrName>style.visibility</p:attrName>
                                        </p:attrNameLst>
                                      </p:cBhvr>
                                      <p:to>
                                        <p:strVal val="visible"/>
                                      </p:to>
                                    </p:set>
                                    <p:animEffect transition="in" filter="box(out)">
                                      <p:cBhvr>
                                        <p:cTn id="11" dur="500"/>
                                        <p:tgtEl>
                                          <p:spTgt spid="954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438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3657600" cy="2239962"/>
          </a:xfrm>
        </p:spPr>
        <p:txBody>
          <a:bodyPr/>
          <a:lstStyle/>
          <a:p>
            <a:r>
              <a:rPr lang="en-US" dirty="0" smtClean="0">
                <a:solidFill>
                  <a:schemeClr val="tx2"/>
                </a:solidFill>
              </a:rPr>
              <a:t>Diversity during the Paleozoic</a:t>
            </a:r>
            <a:endParaRPr lang="en-US" dirty="0"/>
          </a:p>
        </p:txBody>
      </p:sp>
      <p:sp>
        <p:nvSpPr>
          <p:cNvPr id="5" name="Content Placeholder 4"/>
          <p:cNvSpPr>
            <a:spLocks noGrp="1"/>
          </p:cNvSpPr>
          <p:nvPr>
            <p:ph sz="half" idx="2"/>
          </p:nvPr>
        </p:nvSpPr>
        <p:spPr>
          <a:xfrm>
            <a:off x="5011024" y="0"/>
            <a:ext cx="4038600" cy="6858000"/>
          </a:xfrm>
        </p:spPr>
        <p:txBody>
          <a:bodyPr>
            <a:normAutofit fontScale="92500" lnSpcReduction="10000"/>
          </a:bodyPr>
          <a:lstStyle/>
          <a:p>
            <a:r>
              <a:rPr lang="en-US" dirty="0">
                <a:latin typeface="Calibri" pitchFamily="34" charset="0"/>
                <a:cs typeface="Calibri" pitchFamily="34" charset="0"/>
              </a:rPr>
              <a:t>Fishes-oldest animals w/backbones</a:t>
            </a:r>
          </a:p>
          <a:p>
            <a:r>
              <a:rPr lang="en-US" dirty="0">
                <a:latin typeface="Calibri" pitchFamily="34" charset="0"/>
                <a:cs typeface="Calibri" pitchFamily="34" charset="0"/>
              </a:rPr>
              <a:t>ferns and early seed plants - about 400 million years ago. </a:t>
            </a:r>
          </a:p>
          <a:p>
            <a:r>
              <a:rPr lang="en-US" dirty="0">
                <a:latin typeface="Calibri" pitchFamily="34" charset="0"/>
                <a:cs typeface="Calibri" pitchFamily="34" charset="0"/>
              </a:rPr>
              <a:t>middle Paleozoic</a:t>
            </a:r>
          </a:p>
          <a:p>
            <a:r>
              <a:rPr lang="en-US" dirty="0">
                <a:latin typeface="Calibri" pitchFamily="34" charset="0"/>
                <a:cs typeface="Calibri" pitchFamily="34" charset="0"/>
              </a:rPr>
              <a:t>amphibians appeared </a:t>
            </a:r>
          </a:p>
          <a:p>
            <a:r>
              <a:rPr lang="en-US" dirty="0">
                <a:latin typeface="Calibri" pitchFamily="34" charset="0"/>
                <a:cs typeface="Calibri" pitchFamily="34" charset="0"/>
              </a:rPr>
              <a:t>last half of the era, </a:t>
            </a:r>
          </a:p>
          <a:p>
            <a:r>
              <a:rPr lang="en-US" dirty="0">
                <a:latin typeface="Calibri" pitchFamily="34" charset="0"/>
                <a:cs typeface="Calibri" pitchFamily="34" charset="0"/>
              </a:rPr>
              <a:t>reptiles appeared and began to flourish on land</a:t>
            </a:r>
            <a:r>
              <a:rPr lang="en-US" dirty="0" smtClean="0">
                <a:latin typeface="Calibri" pitchFamily="34" charset="0"/>
                <a:cs typeface="Calibri" pitchFamily="34" charset="0"/>
              </a:rPr>
              <a:t>.</a:t>
            </a:r>
          </a:p>
          <a:p>
            <a:r>
              <a:rPr lang="en-US" b="0" dirty="0" smtClean="0"/>
              <a:t>largest mass extinction recorded  @ end of the Paleozoic</a:t>
            </a:r>
          </a:p>
          <a:p>
            <a:r>
              <a:rPr lang="en-US" b="0" dirty="0" smtClean="0"/>
              <a:t>About 90 % of Earth’s marine species and 70 % of the land species disappeared at this time.</a:t>
            </a:r>
            <a:endParaRPr lang="en-US" i="1" dirty="0">
              <a:latin typeface="Calibri" pitchFamily="34" charset="0"/>
              <a:cs typeface="Calibri" pitchFamily="34" charset="0"/>
            </a:endParaRP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921977"/>
            <a:ext cx="4706224"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35469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solidFill>
                  <a:srgbClr val="CCFF66"/>
                </a:solidFill>
              </a:rPr>
              <a:t>The Mesozoic Era is divided into three periods. </a:t>
            </a:r>
            <a:endParaRPr lang="en-US" dirty="0">
              <a:solidFill>
                <a:srgbClr val="CCFF66"/>
              </a:solidFill>
            </a:endParaRPr>
          </a:p>
        </p:txBody>
      </p:sp>
      <p:sp>
        <p:nvSpPr>
          <p:cNvPr id="3" name="Content Placeholder 2"/>
          <p:cNvSpPr>
            <a:spLocks noGrp="1"/>
          </p:cNvSpPr>
          <p:nvPr>
            <p:ph sz="half" idx="1"/>
          </p:nvPr>
        </p:nvSpPr>
        <p:spPr>
          <a:xfrm>
            <a:off x="457200" y="1600200"/>
            <a:ext cx="1981200" cy="4648200"/>
          </a:xfrm>
        </p:spPr>
        <p:txBody>
          <a:bodyPr/>
          <a:lstStyle/>
          <a:p>
            <a:r>
              <a:rPr lang="en-US" b="1" dirty="0" smtClean="0">
                <a:solidFill>
                  <a:srgbClr val="CCFF66"/>
                </a:solidFill>
              </a:rPr>
              <a:t>These fossils of mammals indicate that early mammals were small and mouse-like.</a:t>
            </a:r>
            <a:endParaRPr lang="en-US" b="1" i="1" dirty="0" smtClean="0">
              <a:solidFill>
                <a:srgbClr val="CCFF66"/>
              </a:solidFill>
            </a:endParaRPr>
          </a:p>
          <a:p>
            <a:endParaRPr lang="en-US"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833562"/>
            <a:ext cx="6374571" cy="4262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5857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7010" name="Rectangle 2"/>
          <p:cNvSpPr>
            <a:spLocks noGrp="1" noChangeArrowheads="1"/>
          </p:cNvSpPr>
          <p:nvPr>
            <p:ph type="title"/>
          </p:nvPr>
        </p:nvSpPr>
        <p:spPr>
          <a:xfrm>
            <a:off x="914400" y="7040563"/>
            <a:ext cx="8229600" cy="274637"/>
          </a:xfrm>
        </p:spPr>
        <p:txBody>
          <a:bodyPr>
            <a:normAutofit fontScale="90000"/>
          </a:bodyPr>
          <a:lstStyle/>
          <a:p>
            <a:pPr algn="r"/>
            <a:r>
              <a:rPr lang="en-US" sz="1400" b="1"/>
              <a:t>Section 14.1 Summary – pages 369-379</a:t>
            </a:r>
          </a:p>
        </p:txBody>
      </p:sp>
      <p:pic>
        <p:nvPicPr>
          <p:cNvPr id="1067011" name="Picture 3" descr="end of sl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067012" name="Picture 4" descr="New previous">
            <a:hlinkClick r:id="" action="ppaction://hlinkshowjump?jump=previous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067013" name="Picture 5" descr="New TOC">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067014" name="Picture 6" descr="New next">
            <a:hlinkClick r:id="" action="ppaction://hlinkshowjump?jump=next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1067015" name="Picture 7" descr="help">
            <a:hlinkClick r:id="" action="ppaction://noaction"/>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1067016" name="Picture 8"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1067017" name="Picture 9"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51150" y="0"/>
            <a:ext cx="34417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067018" name="Picture 10" descr="Sec"/>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828800" cy="762000"/>
          </a:xfrm>
          <a:prstGeom prst="rect">
            <a:avLst/>
          </a:prstGeom>
          <a:noFill/>
          <a:extLst>
            <a:ext uri="{909E8E84-426E-40DD-AFC4-6F175D3DCCD1}">
              <a14:hiddenFill xmlns:a14="http://schemas.microsoft.com/office/drawing/2010/main">
                <a:solidFill>
                  <a:srgbClr val="FFFFFF"/>
                </a:solidFill>
              </a14:hiddenFill>
            </a:ext>
          </a:extLst>
        </p:spPr>
      </p:pic>
      <p:sp>
        <p:nvSpPr>
          <p:cNvPr id="1067024" name="Text Box 16"/>
          <p:cNvSpPr txBox="1">
            <a:spLocks noChangeArrowheads="1"/>
          </p:cNvSpPr>
          <p:nvPr/>
        </p:nvSpPr>
        <p:spPr bwMode="auto">
          <a:xfrm>
            <a:off x="565150" y="762000"/>
            <a:ext cx="5937250" cy="695325"/>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None/>
            </a:pPr>
            <a:r>
              <a:rPr lang="en-US" sz="3600">
                <a:solidFill>
                  <a:schemeClr val="tx2"/>
                </a:solidFill>
              </a:rPr>
              <a:t>Changes during the Mesozoic</a:t>
            </a:r>
          </a:p>
        </p:txBody>
      </p:sp>
      <p:pic>
        <p:nvPicPr>
          <p:cNvPr id="1067028" name="Picture 20" descr="MAC OSX sm button">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96200" y="1447800"/>
            <a:ext cx="977900" cy="469900"/>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spid="3084" name="cmFlash608" r:id="rId2" imgW="5942857" imgH="4458322"/>
        </mc:Choice>
        <mc:Fallback>
          <p:control name="cmFlash608" r:id="rId2" imgW="5942857" imgH="4458322">
            <p:pic>
              <p:nvPicPr>
                <p:cNvPr id="0" name="cmFlash608"/>
                <p:cNvPicPr preferRelativeResize="0">
                  <a:picLocks noChangeArrowheads="1" noChangeShapeType="1"/>
                </p:cNvPicPr>
                <p:nvPr/>
              </p:nvPicPr>
              <p:blipFill>
                <a:blip r:embed="rId16">
                  <a:extLst>
                    <a:ext uri="{28A0092B-C50C-407E-A947-70E740481C1C}">
                      <a14:useLocalDpi xmlns:a14="http://schemas.microsoft.com/office/drawing/2010/main" val="0"/>
                    </a:ext>
                  </a:extLst>
                </a:blip>
                <a:srcRect/>
                <a:stretch>
                  <a:fillRect/>
                </a:stretch>
              </p:blipFill>
              <p:spPr bwMode="auto">
                <a:xfrm>
                  <a:off x="1600200" y="1409700"/>
                  <a:ext cx="5943600" cy="44577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7491711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067011"/>
                                        </p:tgtEl>
                                        <p:attrNameLst>
                                          <p:attrName>style.visibility</p:attrName>
                                        </p:attrNameLst>
                                      </p:cBhvr>
                                      <p:to>
                                        <p:strVal val="visible"/>
                                      </p:to>
                                    </p:set>
                                    <p:animEffect transition="in" filter="box(out)">
                                      <p:cBhvr>
                                        <p:cTn id="7" dur="500"/>
                                        <p:tgtEl>
                                          <p:spTgt spid="1067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2270" name="Picture 14" descr="f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492" y="4495800"/>
            <a:ext cx="7391400" cy="2362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9308"/>
            <a:ext cx="8229600" cy="1143000"/>
          </a:xfrm>
        </p:spPr>
        <p:txBody>
          <a:bodyPr>
            <a:normAutofit/>
          </a:bodyPr>
          <a:lstStyle/>
          <a:p>
            <a:r>
              <a:rPr lang="en-US" dirty="0" smtClean="0">
                <a:solidFill>
                  <a:schemeClr val="tx2"/>
                </a:solidFill>
              </a:rPr>
              <a:t>Changes during the Mesozoic</a:t>
            </a:r>
            <a:endParaRPr lang="en-US" dirty="0"/>
          </a:p>
        </p:txBody>
      </p:sp>
      <p:sp>
        <p:nvSpPr>
          <p:cNvPr id="5" name="Text Placeholder 4"/>
          <p:cNvSpPr>
            <a:spLocks noGrp="1"/>
          </p:cNvSpPr>
          <p:nvPr>
            <p:ph type="body" idx="1"/>
          </p:nvPr>
        </p:nvSpPr>
        <p:spPr>
          <a:xfrm>
            <a:off x="23446" y="960438"/>
            <a:ext cx="4040188" cy="639762"/>
          </a:xfrm>
        </p:spPr>
        <p:txBody>
          <a:bodyPr/>
          <a:lstStyle/>
          <a:p>
            <a:r>
              <a:rPr lang="en-US" b="0" dirty="0" smtClean="0"/>
              <a:t>The </a:t>
            </a:r>
            <a:r>
              <a:rPr lang="en-US" dirty="0" smtClean="0">
                <a:solidFill>
                  <a:srgbClr val="C00000"/>
                </a:solidFill>
              </a:rPr>
              <a:t>theory of continental drift</a:t>
            </a:r>
            <a:endParaRPr lang="en-US" dirty="0">
              <a:solidFill>
                <a:srgbClr val="C00000"/>
              </a:solidFill>
            </a:endParaRPr>
          </a:p>
        </p:txBody>
      </p:sp>
      <p:sp>
        <p:nvSpPr>
          <p:cNvPr id="6" name="Content Placeholder 5"/>
          <p:cNvSpPr>
            <a:spLocks noGrp="1"/>
          </p:cNvSpPr>
          <p:nvPr>
            <p:ph sz="half" idx="2"/>
          </p:nvPr>
        </p:nvSpPr>
        <p:spPr>
          <a:xfrm>
            <a:off x="228600" y="1635369"/>
            <a:ext cx="3962400" cy="2738717"/>
          </a:xfrm>
        </p:spPr>
        <p:txBody>
          <a:bodyPr/>
          <a:lstStyle/>
          <a:p>
            <a:r>
              <a:rPr lang="en-US" b="0" dirty="0" smtClean="0"/>
              <a:t>Earth’s continents have moved during Earth’s history and are still moving today at a rate of about six centimeters per year.</a:t>
            </a:r>
            <a:endParaRPr lang="en-US" b="0" i="1" dirty="0" smtClean="0"/>
          </a:p>
          <a:p>
            <a:endParaRPr lang="en-US" dirty="0"/>
          </a:p>
        </p:txBody>
      </p:sp>
      <p:sp>
        <p:nvSpPr>
          <p:cNvPr id="7" name="Text Placeholder 6"/>
          <p:cNvSpPr>
            <a:spLocks noGrp="1"/>
          </p:cNvSpPr>
          <p:nvPr>
            <p:ph type="body" sz="quarter" idx="3"/>
          </p:nvPr>
        </p:nvSpPr>
        <p:spPr>
          <a:xfrm>
            <a:off x="5102225" y="960438"/>
            <a:ext cx="4041775" cy="639762"/>
          </a:xfrm>
        </p:spPr>
        <p:txBody>
          <a:bodyPr/>
          <a:lstStyle/>
          <a:p>
            <a:r>
              <a:rPr lang="en-US" dirty="0" smtClean="0">
                <a:solidFill>
                  <a:srgbClr val="FF0066"/>
                </a:solidFill>
              </a:rPr>
              <a:t>plate tectonics</a:t>
            </a:r>
            <a:endParaRPr lang="en-US" dirty="0"/>
          </a:p>
        </p:txBody>
      </p:sp>
      <p:sp>
        <p:nvSpPr>
          <p:cNvPr id="8" name="Content Placeholder 7"/>
          <p:cNvSpPr>
            <a:spLocks noGrp="1"/>
          </p:cNvSpPr>
          <p:nvPr>
            <p:ph sz="quarter" idx="4"/>
          </p:nvPr>
        </p:nvSpPr>
        <p:spPr>
          <a:xfrm>
            <a:off x="4724400" y="1725612"/>
            <a:ext cx="4041775" cy="2770188"/>
          </a:xfrm>
        </p:spPr>
        <p:txBody>
          <a:bodyPr>
            <a:normAutofit fontScale="92500" lnSpcReduction="20000"/>
          </a:bodyPr>
          <a:lstStyle/>
          <a:p>
            <a:r>
              <a:rPr lang="en-US" b="0" dirty="0" smtClean="0"/>
              <a:t>Earth’s surface consists of several rigid plates that drift on top of a plastic, partially molten layer of rock.</a:t>
            </a:r>
            <a:endParaRPr lang="en-US" b="0" i="1" dirty="0" smtClean="0"/>
          </a:p>
          <a:p>
            <a:r>
              <a:rPr lang="en-US" b="0" dirty="0" smtClean="0"/>
              <a:t>These plates are continually moving-spreading apart, sliding by, or pushing against each other.  The movements affect organisms.</a:t>
            </a:r>
            <a:endParaRPr lang="en-US" b="0" i="1" dirty="0" smtClean="0"/>
          </a:p>
          <a:p>
            <a:endParaRPr lang="en-US" dirty="0"/>
          </a:p>
        </p:txBody>
      </p:sp>
    </p:spTree>
    <p:extLst>
      <p:ext uri="{BB962C8B-B14F-4D97-AF65-F5344CB8AC3E}">
        <p14:creationId xmlns:p14="http://schemas.microsoft.com/office/powerpoint/2010/main" val="349535321"/>
      </p:ext>
    </p:extLst>
  </p:cSld>
  <p:clrMapOvr>
    <a:masterClrMapping/>
  </p:clrMapOvr>
  <p:transition>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827" y="1600200"/>
            <a:ext cx="660845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solidFill>
            <a:schemeClr val="accent1"/>
          </a:solidFill>
        </p:spPr>
        <p:txBody>
          <a:bodyPr>
            <a:normAutofit/>
          </a:bodyPr>
          <a:lstStyle/>
          <a:p>
            <a:r>
              <a:rPr lang="en-US" dirty="0" smtClean="0">
                <a:solidFill>
                  <a:srgbClr val="CCFF66"/>
                </a:solidFill>
              </a:rPr>
              <a:t>The Cenozoic Era</a:t>
            </a:r>
            <a:endParaRPr lang="en-US" dirty="0">
              <a:solidFill>
                <a:srgbClr val="CCFF66"/>
              </a:solidFill>
            </a:endParaRPr>
          </a:p>
        </p:txBody>
      </p:sp>
      <p:sp>
        <p:nvSpPr>
          <p:cNvPr id="4" name="Content Placeholder 3"/>
          <p:cNvSpPr>
            <a:spLocks noGrp="1"/>
          </p:cNvSpPr>
          <p:nvPr>
            <p:ph sz="half" idx="1"/>
          </p:nvPr>
        </p:nvSpPr>
        <p:spPr>
          <a:xfrm>
            <a:off x="457200" y="1600200"/>
            <a:ext cx="3124200" cy="4525963"/>
          </a:xfrm>
        </p:spPr>
        <p:txBody>
          <a:bodyPr/>
          <a:lstStyle/>
          <a:p>
            <a:r>
              <a:rPr lang="en-US" b="1" dirty="0" smtClean="0">
                <a:solidFill>
                  <a:srgbClr val="CCFF66"/>
                </a:solidFill>
              </a:rPr>
              <a:t>as recently as 200,000 years ago.</a:t>
            </a:r>
            <a:endParaRPr lang="en-US" b="1" i="1" dirty="0" smtClean="0">
              <a:solidFill>
                <a:srgbClr val="CCFF66"/>
              </a:solidFill>
            </a:endParaRPr>
          </a:p>
          <a:p>
            <a:r>
              <a:rPr lang="en-US" b="1" dirty="0" smtClean="0">
                <a:solidFill>
                  <a:srgbClr val="CCFF66"/>
                </a:solidFill>
              </a:rPr>
              <a:t>It is the era in which you now live.  Mammals began to flourish during the early part of this era.</a:t>
            </a:r>
            <a:endParaRPr lang="en-US" b="1" i="1" dirty="0" smtClean="0">
              <a:solidFill>
                <a:srgbClr val="CCFF66"/>
              </a:solidFill>
            </a:endParaRPr>
          </a:p>
          <a:p>
            <a:endParaRPr lang="en-US" dirty="0"/>
          </a:p>
        </p:txBody>
      </p:sp>
    </p:spTree>
    <p:extLst>
      <p:ext uri="{BB962C8B-B14F-4D97-AF65-F5344CB8AC3E}">
        <p14:creationId xmlns:p14="http://schemas.microsoft.com/office/powerpoint/2010/main" val="24142783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32" name="Picture 8" descr="chapter summ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sp>
        <p:nvSpPr>
          <p:cNvPr id="1025034" name="Rectangle 10"/>
          <p:cNvSpPr>
            <a:spLocks noChangeArrowheads="1"/>
          </p:cNvSpPr>
          <p:nvPr/>
        </p:nvSpPr>
        <p:spPr bwMode="auto">
          <a:xfrm>
            <a:off x="457200" y="1774825"/>
            <a:ext cx="807720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dirty="0"/>
              <a:t>Fossils can provide information on ancient environments.  </a:t>
            </a:r>
            <a:endParaRPr lang="en-US" sz="3200" b="0" dirty="0" smtClean="0"/>
          </a:p>
          <a:p>
            <a:pPr marL="342900" indent="-342900"/>
            <a:r>
              <a:rPr lang="en-US" sz="3200" b="0" dirty="0" smtClean="0"/>
              <a:t>For </a:t>
            </a:r>
            <a:r>
              <a:rPr lang="en-US" sz="3200" b="0" dirty="0"/>
              <a:t>example, fossils can help to predict whether an area had been a river environment, terrestrial environment, or a marine environment.  </a:t>
            </a:r>
            <a:endParaRPr lang="en-US" sz="3200" b="0" dirty="0" smtClean="0"/>
          </a:p>
          <a:p>
            <a:pPr marL="342900" indent="-342900"/>
            <a:r>
              <a:rPr lang="en-US" sz="3200" b="0" dirty="0" smtClean="0"/>
              <a:t>In </a:t>
            </a:r>
            <a:r>
              <a:rPr lang="en-US" sz="3200" b="0" dirty="0"/>
              <a:t>addition, fossils may provide information on ancient climates.</a:t>
            </a:r>
          </a:p>
        </p:txBody>
      </p:sp>
      <p:sp>
        <p:nvSpPr>
          <p:cNvPr id="1025035" name="Rectangle 11"/>
          <p:cNvSpPr>
            <a:spLocks noChangeArrowheads="1"/>
          </p:cNvSpPr>
          <p:nvPr/>
        </p:nvSpPr>
        <p:spPr bwMode="auto">
          <a:xfrm>
            <a:off x="457200" y="9445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pPr>
            <a:r>
              <a:rPr lang="en-US" sz="3600">
                <a:solidFill>
                  <a:schemeClr val="tx2"/>
                </a:solidFill>
              </a:rPr>
              <a:t>The Record of Life</a:t>
            </a:r>
            <a:endParaRPr lang="en-US" sz="4000">
              <a:solidFill>
                <a:srgbClr val="FFFF00"/>
              </a:solidFill>
            </a:endParaRPr>
          </a:p>
        </p:txBody>
      </p:sp>
    </p:spTree>
    <p:extLst>
      <p:ext uri="{BB962C8B-B14F-4D97-AF65-F5344CB8AC3E}">
        <p14:creationId xmlns:p14="http://schemas.microsoft.com/office/powerpoint/2010/main" val="3498006047"/>
      </p:ext>
    </p:extLst>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056" name="Picture 8" descr="chapter summ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sp>
        <p:nvSpPr>
          <p:cNvPr id="1026058" name="Rectangle 10"/>
          <p:cNvSpPr>
            <a:spLocks noChangeArrowheads="1"/>
          </p:cNvSpPr>
          <p:nvPr/>
        </p:nvSpPr>
        <p:spPr bwMode="auto">
          <a:xfrm>
            <a:off x="457200" y="1828800"/>
            <a:ext cx="80772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Earth’s history is divided into the geologic time scale, based on evidence in rocks and fossils.</a:t>
            </a:r>
          </a:p>
        </p:txBody>
      </p:sp>
      <p:sp>
        <p:nvSpPr>
          <p:cNvPr id="1026059" name="Rectangle 11"/>
          <p:cNvSpPr>
            <a:spLocks noChangeArrowheads="1"/>
          </p:cNvSpPr>
          <p:nvPr/>
        </p:nvSpPr>
        <p:spPr bwMode="auto">
          <a:xfrm>
            <a:off x="457200" y="9445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pPr>
            <a:r>
              <a:rPr lang="en-US" sz="3600">
                <a:solidFill>
                  <a:schemeClr val="tx2"/>
                </a:solidFill>
              </a:rPr>
              <a:t>The Record of Life</a:t>
            </a:r>
            <a:endParaRPr lang="en-US" sz="4000">
              <a:solidFill>
                <a:srgbClr val="FFFF00"/>
              </a:solidFill>
            </a:endParaRPr>
          </a:p>
        </p:txBody>
      </p:sp>
      <p:sp>
        <p:nvSpPr>
          <p:cNvPr id="1026061" name="Rectangle 13"/>
          <p:cNvSpPr>
            <a:spLocks noChangeArrowheads="1"/>
          </p:cNvSpPr>
          <p:nvPr/>
        </p:nvSpPr>
        <p:spPr bwMode="auto">
          <a:xfrm>
            <a:off x="388937" y="2819400"/>
            <a:ext cx="441166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r>
              <a:rPr lang="en-US" sz="3200" b="0" dirty="0"/>
              <a:t>The four major divisions in the geologic time scale are the </a:t>
            </a:r>
            <a:endParaRPr lang="en-US" sz="3200" b="0" dirty="0" smtClean="0"/>
          </a:p>
          <a:p>
            <a:pPr marL="342900" indent="-342900"/>
            <a:r>
              <a:rPr lang="en-US" sz="3200" b="0" dirty="0" smtClean="0"/>
              <a:t>Precambrian</a:t>
            </a:r>
          </a:p>
          <a:p>
            <a:pPr marL="342900" indent="-342900"/>
            <a:r>
              <a:rPr lang="en-US" sz="3200" b="0" dirty="0" smtClean="0"/>
              <a:t>Paleozoic Era</a:t>
            </a:r>
          </a:p>
          <a:p>
            <a:pPr marL="342900" indent="-342900"/>
            <a:r>
              <a:rPr lang="en-US" sz="3200" b="0" dirty="0" smtClean="0"/>
              <a:t>Mesozoic Era</a:t>
            </a:r>
          </a:p>
          <a:p>
            <a:pPr marL="342900" indent="-342900"/>
            <a:r>
              <a:rPr lang="en-US" sz="3200" b="0" dirty="0" smtClean="0"/>
              <a:t>Cenozoic </a:t>
            </a:r>
            <a:r>
              <a:rPr lang="en-US" sz="3200" b="0" dirty="0"/>
              <a:t>Era.  </a:t>
            </a:r>
          </a:p>
        </p:txBody>
      </p:sp>
      <p:sp>
        <p:nvSpPr>
          <p:cNvPr id="2" name="Rectangle 1"/>
          <p:cNvSpPr/>
          <p:nvPr/>
        </p:nvSpPr>
        <p:spPr>
          <a:xfrm>
            <a:off x="5279469" y="3255797"/>
            <a:ext cx="2286000" cy="2554545"/>
          </a:xfrm>
          <a:prstGeom prst="rect">
            <a:avLst/>
          </a:prstGeom>
        </p:spPr>
        <p:txBody>
          <a:bodyPr>
            <a:spAutoFit/>
          </a:bodyPr>
          <a:lstStyle/>
          <a:p>
            <a:pPr marL="342900" lvl="0" indent="-342900"/>
            <a:r>
              <a:rPr lang="en-US" sz="3200" dirty="0">
                <a:solidFill>
                  <a:prstClr val="black"/>
                </a:solidFill>
              </a:rPr>
              <a:t>The eras are further divided into periods.</a:t>
            </a:r>
          </a:p>
        </p:txBody>
      </p:sp>
    </p:spTree>
    <p:extLst>
      <p:ext uri="{BB962C8B-B14F-4D97-AF65-F5344CB8AC3E}">
        <p14:creationId xmlns:p14="http://schemas.microsoft.com/office/powerpoint/2010/main" val="427897425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6061"/>
                                        </p:tgtEl>
                                        <p:attrNameLst>
                                          <p:attrName>style.visibility</p:attrName>
                                        </p:attrNameLst>
                                      </p:cBhvr>
                                      <p:to>
                                        <p:strVal val="visible"/>
                                      </p:to>
                                    </p:set>
                                    <p:animEffect transition="in" filter="box(out)">
                                      <p:cBhvr>
                                        <p:cTn id="7" dur="500"/>
                                        <p:tgtEl>
                                          <p:spTgt spid="1026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61"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3480" name="Picture 8" descr="chapter summ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sp>
        <p:nvSpPr>
          <p:cNvPr id="873483" name="Rectangle 11"/>
          <p:cNvSpPr>
            <a:spLocks noChangeArrowheads="1"/>
          </p:cNvSpPr>
          <p:nvPr/>
        </p:nvSpPr>
        <p:spPr bwMode="auto">
          <a:xfrm>
            <a:off x="457200" y="1584325"/>
            <a:ext cx="83058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2800" b="0" dirty="0"/>
              <a:t>Francesco </a:t>
            </a:r>
            <a:r>
              <a:rPr lang="en-US" sz="2800" b="0" dirty="0" err="1"/>
              <a:t>Redi</a:t>
            </a:r>
            <a:r>
              <a:rPr lang="en-US" sz="2800" b="0" dirty="0"/>
              <a:t> and Louis Pasteur designed controlled experiments to disprove spontaneous generation.  Their experiments and others like them convinced scientists to accept biogenesis.</a:t>
            </a:r>
          </a:p>
        </p:txBody>
      </p:sp>
      <p:sp>
        <p:nvSpPr>
          <p:cNvPr id="873484" name="Rectangle 12"/>
          <p:cNvSpPr>
            <a:spLocks noChangeArrowheads="1"/>
          </p:cNvSpPr>
          <p:nvPr/>
        </p:nvSpPr>
        <p:spPr bwMode="auto">
          <a:xfrm>
            <a:off x="533400" y="9144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pPr>
            <a:r>
              <a:rPr lang="en-US" sz="3600">
                <a:solidFill>
                  <a:schemeClr val="tx2"/>
                </a:solidFill>
              </a:rPr>
              <a:t>The Origin of Life</a:t>
            </a:r>
            <a:endParaRPr lang="en-US" sz="4000">
              <a:solidFill>
                <a:srgbClr val="FFFF00"/>
              </a:solidFill>
            </a:endParaRPr>
          </a:p>
        </p:txBody>
      </p:sp>
      <p:sp>
        <p:nvSpPr>
          <p:cNvPr id="873485" name="Rectangle 13"/>
          <p:cNvSpPr>
            <a:spLocks noChangeArrowheads="1"/>
          </p:cNvSpPr>
          <p:nvPr/>
        </p:nvSpPr>
        <p:spPr bwMode="auto">
          <a:xfrm>
            <a:off x="477210" y="4267200"/>
            <a:ext cx="82296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2800" b="0" dirty="0"/>
              <a:t>Small organic molecules might have formed from substances present in Earth’s early atmosphere and oceans. Small organic molecules can form complex organic molecules.</a:t>
            </a:r>
          </a:p>
        </p:txBody>
      </p:sp>
    </p:spTree>
    <p:extLst>
      <p:ext uri="{BB962C8B-B14F-4D97-AF65-F5344CB8AC3E}">
        <p14:creationId xmlns:p14="http://schemas.microsoft.com/office/powerpoint/2010/main" val="371687437"/>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73485"/>
                                        </p:tgtEl>
                                        <p:attrNameLst>
                                          <p:attrName>style.visibility</p:attrName>
                                        </p:attrNameLst>
                                      </p:cBhvr>
                                      <p:to>
                                        <p:strVal val="visible"/>
                                      </p:to>
                                    </p:set>
                                    <p:animEffect transition="in" filter="box(out)">
                                      <p:cBhvr>
                                        <p:cTn id="7" dur="500"/>
                                        <p:tgtEl>
                                          <p:spTgt spid="873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485"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080" name="Picture 8" descr="chapter summ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sp>
        <p:nvSpPr>
          <p:cNvPr id="1027082" name="Rectangle 10"/>
          <p:cNvSpPr>
            <a:spLocks noChangeArrowheads="1"/>
          </p:cNvSpPr>
          <p:nvPr/>
        </p:nvSpPr>
        <p:spPr bwMode="auto">
          <a:xfrm>
            <a:off x="457200" y="1793875"/>
            <a:ext cx="80010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3200" b="0"/>
              <a:t>The earliest organisms were probably anaerobic, heterotrophic prokaryotes.  Over time, chemosynthetic prokaryotes evolved and then photosynthetic prokaryotes that produced oxygen evolved, changing the atmosphere and triggering the evolution of aerobic cells and eukaryotes.</a:t>
            </a:r>
          </a:p>
        </p:txBody>
      </p:sp>
      <p:sp>
        <p:nvSpPr>
          <p:cNvPr id="1027083" name="Rectangle 11"/>
          <p:cNvSpPr>
            <a:spLocks noChangeArrowheads="1"/>
          </p:cNvSpPr>
          <p:nvPr/>
        </p:nvSpPr>
        <p:spPr bwMode="auto">
          <a:xfrm>
            <a:off x="533400" y="9144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buFontTx/>
              <a:buNone/>
            </a:pPr>
            <a:r>
              <a:rPr lang="en-US" sz="3600">
                <a:solidFill>
                  <a:schemeClr val="tx2"/>
                </a:solidFill>
              </a:rPr>
              <a:t>The Origin of Life</a:t>
            </a:r>
            <a:endParaRPr lang="en-US" sz="4000">
              <a:solidFill>
                <a:srgbClr val="FFFF00"/>
              </a:solidFill>
            </a:endParaRPr>
          </a:p>
        </p:txBody>
      </p:sp>
    </p:spTree>
    <p:extLst>
      <p:ext uri="{BB962C8B-B14F-4D97-AF65-F5344CB8AC3E}">
        <p14:creationId xmlns:p14="http://schemas.microsoft.com/office/powerpoint/2010/main" val="467365146"/>
      </p:ext>
    </p:extLst>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solidFill>
              </a:rPr>
              <a:t>Origins: The Modern Ideas</a:t>
            </a:r>
            <a:br>
              <a:rPr lang="en-US" dirty="0" smtClean="0">
                <a:solidFill>
                  <a:schemeClr val="tx2"/>
                </a:solidFill>
              </a:rPr>
            </a:br>
            <a:endParaRPr lang="en-US" dirty="0"/>
          </a:p>
        </p:txBody>
      </p:sp>
      <p:sp>
        <p:nvSpPr>
          <p:cNvPr id="3" name="Content Placeholder 2"/>
          <p:cNvSpPr>
            <a:spLocks noGrp="1"/>
          </p:cNvSpPr>
          <p:nvPr>
            <p:ph sz="half" idx="1"/>
          </p:nvPr>
        </p:nvSpPr>
        <p:spPr/>
        <p:txBody>
          <a:bodyPr/>
          <a:lstStyle/>
          <a:p>
            <a:r>
              <a:rPr lang="en-US" b="0" dirty="0" smtClean="0"/>
              <a:t>No one has yet proven scientifically how life on Earth began.</a:t>
            </a:r>
            <a:endParaRPr lang="en-US" b="0" i="1" dirty="0" smtClean="0"/>
          </a:p>
          <a:p>
            <a:endParaRPr lang="en-US" dirty="0"/>
          </a:p>
        </p:txBody>
      </p:sp>
      <p:sp>
        <p:nvSpPr>
          <p:cNvPr id="4" name="Content Placeholder 3"/>
          <p:cNvSpPr>
            <a:spLocks noGrp="1"/>
          </p:cNvSpPr>
          <p:nvPr>
            <p:ph sz="half" idx="2"/>
          </p:nvPr>
        </p:nvSpPr>
        <p:spPr/>
        <p:txBody>
          <a:bodyPr/>
          <a:lstStyle/>
          <a:p>
            <a:r>
              <a:rPr lang="en-US" b="0" dirty="0" smtClean="0"/>
              <a:t>However, scientists have developed theories about the origin of life on Earth from testing scientific hypotheses about conditions on early Earth.</a:t>
            </a:r>
            <a:endParaRPr lang="en-US" b="0" i="1" dirty="0" smtClean="0"/>
          </a:p>
          <a:p>
            <a:endParaRPr lang="en-US" dirty="0"/>
          </a:p>
        </p:txBody>
      </p:sp>
    </p:spTree>
    <p:extLst>
      <p:ext uri="{BB962C8B-B14F-4D97-AF65-F5344CB8AC3E}">
        <p14:creationId xmlns:p14="http://schemas.microsoft.com/office/powerpoint/2010/main" val="3094051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Simple organic molecules formed</a:t>
            </a:r>
            <a:endParaRPr lang="en-US" dirty="0"/>
          </a:p>
        </p:txBody>
      </p:sp>
      <p:sp>
        <p:nvSpPr>
          <p:cNvPr id="3" name="Content Placeholder 2"/>
          <p:cNvSpPr>
            <a:spLocks noGrp="1"/>
          </p:cNvSpPr>
          <p:nvPr>
            <p:ph sz="half" idx="1"/>
          </p:nvPr>
        </p:nvSpPr>
        <p:spPr/>
        <p:txBody>
          <a:bodyPr/>
          <a:lstStyle/>
          <a:p>
            <a:r>
              <a:rPr lang="en-US" b="0" dirty="0" smtClean="0"/>
              <a:t>Scientists hypothesize that two developments must have preceded the appearance of life on Earth.</a:t>
            </a:r>
            <a:endParaRPr lang="en-US" b="0" i="1" dirty="0" smtClean="0"/>
          </a:p>
          <a:p>
            <a:r>
              <a:rPr lang="en-US" b="0" dirty="0" smtClean="0"/>
              <a:t>First, simple organic molecules, or molecules that contain carbon, must have formed.</a:t>
            </a:r>
            <a:endParaRPr lang="en-US" b="0" i="1" dirty="0" smtClean="0"/>
          </a:p>
          <a:p>
            <a:endParaRPr lang="en-US" dirty="0"/>
          </a:p>
        </p:txBody>
      </p:sp>
      <p:sp>
        <p:nvSpPr>
          <p:cNvPr id="4" name="Content Placeholder 3"/>
          <p:cNvSpPr>
            <a:spLocks noGrp="1"/>
          </p:cNvSpPr>
          <p:nvPr>
            <p:ph sz="half" idx="2"/>
          </p:nvPr>
        </p:nvSpPr>
        <p:spPr/>
        <p:txBody>
          <a:bodyPr/>
          <a:lstStyle/>
          <a:p>
            <a:r>
              <a:rPr lang="en-US" b="0" dirty="0" smtClean="0"/>
              <a:t>Then these molecules must have become organized into complex organic molecules such as proteins, carbohydrates, and nucleic acids that are essential to life.</a:t>
            </a:r>
            <a:endParaRPr lang="en-US" b="0" i="1" dirty="0" smtClean="0"/>
          </a:p>
          <a:p>
            <a:endParaRPr lang="en-US" dirty="0"/>
          </a:p>
        </p:txBody>
      </p:sp>
    </p:spTree>
    <p:extLst>
      <p:ext uri="{BB962C8B-B14F-4D97-AF65-F5344CB8AC3E}">
        <p14:creationId xmlns:p14="http://schemas.microsoft.com/office/powerpoint/2010/main" val="2361465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Simple organic molecules formed</a:t>
            </a:r>
            <a:endParaRPr lang="en-US" dirty="0"/>
          </a:p>
        </p:txBody>
      </p:sp>
      <p:sp>
        <p:nvSpPr>
          <p:cNvPr id="3" name="Content Placeholder 2"/>
          <p:cNvSpPr>
            <a:spLocks noGrp="1"/>
          </p:cNvSpPr>
          <p:nvPr>
            <p:ph sz="half" idx="1"/>
          </p:nvPr>
        </p:nvSpPr>
        <p:spPr/>
        <p:txBody>
          <a:bodyPr>
            <a:normAutofit fontScale="85000" lnSpcReduction="10000"/>
          </a:bodyPr>
          <a:lstStyle/>
          <a:p>
            <a:r>
              <a:rPr lang="en-US" b="0" dirty="0" smtClean="0"/>
              <a:t>In the </a:t>
            </a:r>
            <a:r>
              <a:rPr lang="en-US" b="0" dirty="0" err="1" smtClean="0"/>
              <a:t>1930s</a:t>
            </a:r>
            <a:r>
              <a:rPr lang="en-US" b="0" dirty="0" smtClean="0"/>
              <a:t>, a Russian scientist, Alexander </a:t>
            </a:r>
            <a:r>
              <a:rPr lang="en-US" b="0" dirty="0" err="1" smtClean="0"/>
              <a:t>Oparin</a:t>
            </a:r>
            <a:r>
              <a:rPr lang="en-US" b="0" dirty="0" smtClean="0"/>
              <a:t>, hypothesized that life began in the oceans that formed on early Earth.</a:t>
            </a:r>
            <a:endParaRPr lang="en-US" b="0" i="1" dirty="0" smtClean="0"/>
          </a:p>
          <a:p>
            <a:r>
              <a:rPr lang="en-US" b="0" dirty="0" smtClean="0"/>
              <a:t>He suggested that energy from the sun, lightning, and Earth’s heat triggered chemical reactions to produce small organic molecules from the substances present in the atmosphere.</a:t>
            </a:r>
            <a:endParaRPr lang="en-US" b="0" i="1" dirty="0" smtClean="0"/>
          </a:p>
          <a:p>
            <a:endParaRPr lang="en-US" dirty="0"/>
          </a:p>
        </p:txBody>
      </p:sp>
      <p:sp>
        <p:nvSpPr>
          <p:cNvPr id="4" name="Content Placeholder 3"/>
          <p:cNvSpPr>
            <a:spLocks noGrp="1"/>
          </p:cNvSpPr>
          <p:nvPr>
            <p:ph sz="half" idx="2"/>
          </p:nvPr>
        </p:nvSpPr>
        <p:spPr/>
        <p:txBody>
          <a:bodyPr>
            <a:normAutofit fontScale="85000" lnSpcReduction="10000"/>
          </a:bodyPr>
          <a:lstStyle/>
          <a:p>
            <a:r>
              <a:rPr lang="en-US" b="0" dirty="0" smtClean="0"/>
              <a:t>Then, rain probably washed the molecules into the oceans to form what is often called a primordial soup</a:t>
            </a:r>
          </a:p>
          <a:p>
            <a:r>
              <a:rPr lang="en-US" b="0" dirty="0" smtClean="0"/>
              <a:t>In 1953, two American scientists, Stanley Miller and Harold Urey, tested </a:t>
            </a:r>
            <a:r>
              <a:rPr lang="en-US" b="0" dirty="0" err="1" smtClean="0"/>
              <a:t>Oparin’s</a:t>
            </a:r>
            <a:r>
              <a:rPr lang="en-US" b="0" dirty="0" smtClean="0"/>
              <a:t> hypothesis by simulating the conditions of early Earth in the laboratory.</a:t>
            </a:r>
            <a:endParaRPr lang="en-US" b="0" i="1" dirty="0" smtClean="0"/>
          </a:p>
          <a:p>
            <a:endParaRPr lang="en-US" dirty="0"/>
          </a:p>
        </p:txBody>
      </p:sp>
    </p:spTree>
    <p:extLst>
      <p:ext uri="{BB962C8B-B14F-4D97-AF65-F5344CB8AC3E}">
        <p14:creationId xmlns:p14="http://schemas.microsoft.com/office/powerpoint/2010/main" val="2282681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Footer Placeholder 3"/>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r>
              <a:rPr lang="en-US" sz="1200" smtClean="0">
                <a:latin typeface="Gill Sans" pitchFamily="8" charset="0"/>
              </a:rPr>
              <a:t>Life Sciences-HHMI Outreach. Copyright 2006 President and Fellows of Harvard College.</a:t>
            </a:r>
          </a:p>
        </p:txBody>
      </p:sp>
      <p:sp>
        <p:nvSpPr>
          <p:cNvPr id="236547" name="Rectangle 3"/>
          <p:cNvSpPr>
            <a:spLocks noGrp="1" noChangeArrowheads="1"/>
          </p:cNvSpPr>
          <p:nvPr>
            <p:ph type="body" idx="1"/>
          </p:nvPr>
        </p:nvSpPr>
        <p:spPr>
          <a:xfrm>
            <a:off x="533400" y="381000"/>
            <a:ext cx="8305800" cy="1447800"/>
          </a:xfrm>
        </p:spPr>
        <p:txBody>
          <a:bodyPr/>
          <a:lstStyle/>
          <a:p>
            <a:pPr eaLnBrk="1" hangingPunct="1">
              <a:lnSpc>
                <a:spcPct val="90000"/>
              </a:lnSpc>
            </a:pPr>
            <a:r>
              <a:rPr lang="en-US" sz="2400" smtClean="0"/>
              <a:t>ALEXANDER OPARIN - CREATION OF MACROMOLECULES WITHOUT OXYGEN</a:t>
            </a:r>
          </a:p>
          <a:p>
            <a:pPr eaLnBrk="1" hangingPunct="1">
              <a:lnSpc>
                <a:spcPct val="90000"/>
              </a:lnSpc>
            </a:pPr>
            <a:r>
              <a:rPr lang="en-US" sz="2400" smtClean="0"/>
              <a:t>STANLEY MILLER AND HAROLD UREY EXPERIMENT</a:t>
            </a:r>
            <a:endParaRPr lang="en-US" sz="2000" smtClean="0"/>
          </a:p>
          <a:p>
            <a:pPr eaLnBrk="1" hangingPunct="1">
              <a:lnSpc>
                <a:spcPct val="90000"/>
              </a:lnSpc>
            </a:pPr>
            <a:endParaRPr lang="en-US" sz="2000" smtClean="0"/>
          </a:p>
          <a:p>
            <a:pPr eaLnBrk="1" hangingPunct="1">
              <a:lnSpc>
                <a:spcPct val="90000"/>
              </a:lnSpc>
            </a:pPr>
            <a:endParaRPr lang="en-US" sz="2000" smtClean="0"/>
          </a:p>
          <a:p>
            <a:pPr eaLnBrk="1" hangingPunct="1">
              <a:lnSpc>
                <a:spcPct val="90000"/>
              </a:lnSpc>
            </a:pPr>
            <a:endParaRPr lang="en-US" sz="2000" smtClean="0"/>
          </a:p>
        </p:txBody>
      </p:sp>
      <p:pic>
        <p:nvPicPr>
          <p:cNvPr id="23654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524000"/>
            <a:ext cx="5410200" cy="432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49" name="Rectangle 8"/>
          <p:cNvSpPr>
            <a:spLocks noChangeArrowheads="1"/>
          </p:cNvSpPr>
          <p:nvPr/>
        </p:nvSpPr>
        <p:spPr bwMode="auto">
          <a:xfrm>
            <a:off x="1736725" y="5927725"/>
            <a:ext cx="5121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000">
                <a:hlinkClick r:id=""/>
              </a:rPr>
              <a:t>http://en.wikipedia.org/wiki/Image:Miller-Urey_experiment_en.png</a:t>
            </a:r>
            <a:r>
              <a:rPr lang="en-US" sz="1000"/>
              <a:t> creative commons copyright</a:t>
            </a:r>
          </a:p>
        </p:txBody>
      </p:sp>
    </p:spTree>
    <p:extLst>
      <p:ext uri="{BB962C8B-B14F-4D97-AF65-F5344CB8AC3E}">
        <p14:creationId xmlns:p14="http://schemas.microsoft.com/office/powerpoint/2010/main" val="3990441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0"/>
            <a:ext cx="9186935"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55378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TotalTime>
  <Words>2374</Words>
  <Application>Microsoft Office PowerPoint</Application>
  <PresentationFormat>On-screen Show (4:3)</PresentationFormat>
  <Paragraphs>221</Paragraphs>
  <Slides>48</Slides>
  <Notes>1</Notes>
  <HiddenSlides>1</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Unit Overview – pages 366-367</vt:lpstr>
      <vt:lpstr>Section 14.1 Summary – pages 369-379</vt:lpstr>
      <vt:lpstr>Section 14.1 Summary – pages 369-379</vt:lpstr>
      <vt:lpstr>Section 14.1 Summary – pages 369-379</vt:lpstr>
      <vt:lpstr>Origins: The Modern Ideas </vt:lpstr>
      <vt:lpstr>Simple organic molecules formed</vt:lpstr>
      <vt:lpstr>Simple organic molecules formed</vt:lpstr>
      <vt:lpstr>PowerPoint Presentation</vt:lpstr>
      <vt:lpstr>PowerPoint Presentation</vt:lpstr>
      <vt:lpstr>PowerPoint Presentation</vt:lpstr>
      <vt:lpstr>The formation of protocells:  A protocell is a large, ordered structure, enclosed by a membrane, that carries out some life activities, such as growth and division. </vt:lpstr>
      <vt:lpstr>The Evolution of Cells</vt:lpstr>
      <vt:lpstr>The first true cells </vt:lpstr>
      <vt:lpstr>The first true cells </vt:lpstr>
      <vt:lpstr>Origins: The Early Idea</vt:lpstr>
      <vt:lpstr>Spontaneous generation is disproved</vt:lpstr>
      <vt:lpstr>Pasteur’s experiments: mid-1800s</vt:lpstr>
      <vt:lpstr>PowerPoint Presentation</vt:lpstr>
      <vt:lpstr>The Evolution of Cells</vt:lpstr>
      <vt:lpstr>Photosynthesizing prokaryotes</vt:lpstr>
      <vt:lpstr>The endosymbiont theory</vt:lpstr>
      <vt:lpstr>The first true cells </vt:lpstr>
      <vt:lpstr>The endosymbiont theory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live in the ________ Era  &amp;   _____ Period</vt:lpstr>
      <vt:lpstr>Life during the Precambrian</vt:lpstr>
      <vt:lpstr>Life during the Precambrian</vt:lpstr>
      <vt:lpstr>Diversity during the Paleozoic</vt:lpstr>
      <vt:lpstr>The Mesozoic Era is divided into three periods. </vt:lpstr>
      <vt:lpstr>Section 14.1 Summary – pages 369-379</vt:lpstr>
      <vt:lpstr>Changes during the Mesozoic</vt:lpstr>
      <vt:lpstr>The Cenozoic Era</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Vicki-2010</dc:creator>
  <cp:lastModifiedBy>walmart</cp:lastModifiedBy>
  <cp:revision>47</cp:revision>
  <dcterms:created xsi:type="dcterms:W3CDTF">2012-04-23T00:44:49Z</dcterms:created>
  <dcterms:modified xsi:type="dcterms:W3CDTF">2014-05-13T04:11:22Z</dcterms:modified>
</cp:coreProperties>
</file>